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2" r:id="rId1"/>
    <p:sldMasterId id="2147483693" r:id="rId2"/>
    <p:sldMasterId id="2147483694" r:id="rId3"/>
  </p:sldMasterIdLst>
  <p:notesMasterIdLst>
    <p:notesMasterId r:id="rId23"/>
  </p:notesMasterIdLst>
  <p:sldIdLst>
    <p:sldId id="257" r:id="rId4"/>
    <p:sldId id="258" r:id="rId5"/>
    <p:sldId id="259" r:id="rId6"/>
    <p:sldId id="277" r:id="rId7"/>
    <p:sldId id="263" r:id="rId8"/>
    <p:sldId id="261" r:id="rId9"/>
    <p:sldId id="281" r:id="rId10"/>
    <p:sldId id="268" r:id="rId11"/>
    <p:sldId id="278" r:id="rId12"/>
    <p:sldId id="282" r:id="rId13"/>
    <p:sldId id="270" r:id="rId14"/>
    <p:sldId id="271" r:id="rId15"/>
    <p:sldId id="272" r:id="rId16"/>
    <p:sldId id="279" r:id="rId17"/>
    <p:sldId id="275" r:id="rId18"/>
    <p:sldId id="280" r:id="rId19"/>
    <p:sldId id="283" r:id="rId20"/>
    <p:sldId id="265" r:id="rId21"/>
    <p:sldId id="276" r:id="rId22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Dosis" pitchFamily="2" charset="0"/>
      <p:regular r:id="rId28"/>
      <p:bold r:id="rId29"/>
    </p:embeddedFont>
    <p:embeddedFont>
      <p:font typeface="Roboto" panose="02000000000000000000" pitchFamily="2" charset="0"/>
      <p:regular r:id="rId30"/>
      <p:bold r:id="rId31"/>
      <p:italic r:id="rId32"/>
      <p:boldItalic r:id="rId33"/>
    </p:embeddedFont>
    <p:embeddedFont>
      <p:font typeface="Roboto Black" panose="02000000000000000000" pitchFamily="2" charset="0"/>
      <p:bold r:id="rId34"/>
      <p:boldItalic r:id="rId35"/>
    </p:embeddedFont>
    <p:embeddedFont>
      <p:font typeface="Roboto Thin" panose="02000000000000000000" pitchFamily="2" charset="0"/>
      <p:regular r:id="rId36"/>
      <p:bold r:id="rId37"/>
      <p:italic r:id="rId38"/>
      <p:boldItalic r:id="rId39"/>
    </p:embeddedFont>
    <p:embeddedFont>
      <p:font typeface="Segoe UI" panose="020B0502040204020203" pitchFamily="34" charset="0"/>
      <p:regular r:id="rId40"/>
      <p:bold r:id="rId41"/>
      <p:italic r:id="rId42"/>
      <p:boldItalic r:id="rId4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628B589-4659-4227-9C68-565DD4A46BFE}">
  <a:tblStyle styleId="{8628B589-4659-4227-9C68-565DD4A46BF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709"/>
  </p:normalViewPr>
  <p:slideViewPr>
    <p:cSldViewPr snapToGrid="0">
      <p:cViewPr varScale="1">
        <p:scale>
          <a:sx n="144" d="100"/>
          <a:sy n="144" d="100"/>
        </p:scale>
        <p:origin x="654" y="1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font" Target="fonts/font3.fntdata"/><Relationship Id="rId39" Type="http://schemas.openxmlformats.org/officeDocument/2006/relationships/font" Target="fonts/font16.fntdata"/><Relationship Id="rId21" Type="http://schemas.openxmlformats.org/officeDocument/2006/relationships/slide" Target="slides/slide18.xml"/><Relationship Id="rId34" Type="http://schemas.openxmlformats.org/officeDocument/2006/relationships/font" Target="fonts/font11.fntdata"/><Relationship Id="rId42" Type="http://schemas.openxmlformats.org/officeDocument/2006/relationships/font" Target="fonts/font19.fntdata"/><Relationship Id="rId47" Type="http://schemas.openxmlformats.org/officeDocument/2006/relationships/tableStyles" Target="tableStyle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font" Target="fonts/font14.fntdata"/><Relationship Id="rId40" Type="http://schemas.openxmlformats.org/officeDocument/2006/relationships/font" Target="fonts/font17.fntdata"/><Relationship Id="rId45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font" Target="fonts/font8.fntdata"/><Relationship Id="rId44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43" Type="http://schemas.openxmlformats.org/officeDocument/2006/relationships/font" Target="fonts/font20.fntdata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font" Target="fonts/font15.fntdata"/><Relationship Id="rId46" Type="http://schemas.openxmlformats.org/officeDocument/2006/relationships/theme" Target="theme/theme1.xml"/><Relationship Id="rId20" Type="http://schemas.openxmlformats.org/officeDocument/2006/relationships/slide" Target="slides/slide17.xml"/><Relationship Id="rId41" Type="http://schemas.openxmlformats.org/officeDocument/2006/relationships/font" Target="fonts/font1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Shape 2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37522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Shape 3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1962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944225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Shape 3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09525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216968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Shape 3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47542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33044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Shape 3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Shape 3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386424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Shape 3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62472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Shape 3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61477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450701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Shape 3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656813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rgbClr val="295269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/>
          <p:nvPr/>
        </p:nvSpPr>
        <p:spPr>
          <a:xfrm>
            <a:off x="469021" y="1983100"/>
            <a:ext cx="8210374" cy="7846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560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TITLE GOES HERE</a:t>
            </a:r>
            <a:endParaRPr sz="10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55" name="Shape 55"/>
          <p:cNvSpPr/>
          <p:nvPr/>
        </p:nvSpPr>
        <p:spPr>
          <a:xfrm>
            <a:off x="469011" y="2814675"/>
            <a:ext cx="8210374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Font typeface="Arial"/>
              <a:buNone/>
            </a:pPr>
            <a:r>
              <a:rPr lang="en" sz="35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Subtitle goes here</a:t>
            </a:r>
            <a:endParaRPr sz="10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56" name="Shape 56"/>
          <p:cNvSpPr/>
          <p:nvPr/>
        </p:nvSpPr>
        <p:spPr>
          <a:xfrm>
            <a:off x="469031" y="4578285"/>
            <a:ext cx="1792609" cy="19645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8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New York  </a:t>
            </a:r>
            <a:r>
              <a:rPr lang="en" sz="8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-</a:t>
            </a:r>
            <a:r>
              <a:rPr lang="en" sz="8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  10th February, 2014</a:t>
            </a:r>
            <a:endParaRPr sz="8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57" name="Shape 5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9028" y="620299"/>
            <a:ext cx="1362880" cy="286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s">
  <p:cSld name="CUSTOM_1">
    <p:bg>
      <p:bgPr>
        <a:solidFill>
          <a:srgbClr val="295269"/>
        </a:solid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/>
          <p:nvPr/>
        </p:nvSpPr>
        <p:spPr>
          <a:xfrm>
            <a:off x="469000" y="2073325"/>
            <a:ext cx="7747596" cy="166050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1. Announcements</a:t>
            </a:r>
            <a:endParaRPr sz="1000"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2. Recruiting</a:t>
            </a:r>
            <a:endParaRPr sz="18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3. Product Updates</a:t>
            </a:r>
            <a:endParaRPr sz="18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4.  Weekly Metrics</a:t>
            </a:r>
            <a:endParaRPr sz="18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60" name="Shape 60"/>
          <p:cNvCxnSpPr/>
          <p:nvPr/>
        </p:nvCxnSpPr>
        <p:spPr>
          <a:xfrm>
            <a:off x="469004" y="1765604"/>
            <a:ext cx="267300" cy="0"/>
          </a:xfrm>
          <a:prstGeom prst="straightConnector1">
            <a:avLst/>
          </a:prstGeom>
          <a:noFill/>
          <a:ln w="9525" cap="rnd" cmpd="sng">
            <a:solidFill>
              <a:srgbClr val="EBECED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61" name="Shape 61"/>
          <p:cNvSpPr/>
          <p:nvPr/>
        </p:nvSpPr>
        <p:spPr>
          <a:xfrm>
            <a:off x="469011" y="519150"/>
            <a:ext cx="8210374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Font typeface="Arial"/>
              <a:buNone/>
            </a:pPr>
            <a:r>
              <a:rPr lang="en" sz="2400">
                <a:solidFill>
                  <a:srgbClr val="39D1B4"/>
                </a:solidFill>
                <a:latin typeface="Dosis"/>
                <a:ea typeface="Dosis"/>
                <a:cs typeface="Dosis"/>
                <a:sym typeface="Dosis"/>
              </a:rPr>
              <a:t>CONTENTS</a:t>
            </a:r>
            <a:endParaRPr sz="2400">
              <a:solidFill>
                <a:srgbClr val="39D1B4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62" name="Shape 62"/>
          <p:cNvCxnSpPr/>
          <p:nvPr/>
        </p:nvCxnSpPr>
        <p:spPr>
          <a:xfrm>
            <a:off x="469004" y="3927779"/>
            <a:ext cx="267300" cy="0"/>
          </a:xfrm>
          <a:prstGeom prst="straightConnector1">
            <a:avLst/>
          </a:prstGeom>
          <a:noFill/>
          <a:ln w="9525" cap="rnd" cmpd="sng">
            <a:solidFill>
              <a:srgbClr val="EBECED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Slide">
  <p:cSld name="CUSTOM_6">
    <p:bg>
      <p:bgPr>
        <a:solidFill>
          <a:srgbClr val="6AB1D3"/>
        </a:soli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/>
          <p:nvPr/>
        </p:nvSpPr>
        <p:spPr>
          <a:xfrm>
            <a:off x="469021" y="1906900"/>
            <a:ext cx="8171820" cy="7846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56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MAIN SECTION</a:t>
            </a:r>
            <a:r>
              <a:rPr lang="en" sz="560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" sz="56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0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65" name="Shape 65"/>
          <p:cNvSpPr/>
          <p:nvPr/>
        </p:nvSpPr>
        <p:spPr>
          <a:xfrm>
            <a:off x="469011" y="2738475"/>
            <a:ext cx="8171820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Font typeface="Arial"/>
              <a:buNone/>
            </a:pPr>
            <a:r>
              <a:rPr lang="en" sz="3500" b="0" i="0" u="none" strike="noStrike" cap="none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Subtitle goes here</a:t>
            </a:r>
            <a:endParaRPr sz="10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-section Slide">
  <p:cSld name="CUSTOM_7">
    <p:bg>
      <p:bgPr>
        <a:solidFill>
          <a:srgbClr val="E6E7E8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/>
          <p:nvPr/>
        </p:nvSpPr>
        <p:spPr>
          <a:xfrm>
            <a:off x="469021" y="1906900"/>
            <a:ext cx="8210374" cy="7846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560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SUB-SECTION TITLE</a:t>
            </a:r>
            <a:endParaRPr sz="10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68" name="Shape 68"/>
          <p:cNvSpPr/>
          <p:nvPr/>
        </p:nvSpPr>
        <p:spPr>
          <a:xfrm>
            <a:off x="469011" y="2738475"/>
            <a:ext cx="8210374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Font typeface="Arial"/>
              <a:buNone/>
            </a:pPr>
            <a:r>
              <a:rPr lang="en" sz="35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Subtitle goes here</a:t>
            </a:r>
            <a:endParaRPr sz="10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oal Slide">
  <p:cSld name="CUSTOM_11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/>
          <p:nvPr/>
        </p:nvSpPr>
        <p:spPr>
          <a:xfrm>
            <a:off x="469025" y="1767264"/>
            <a:ext cx="7697398" cy="216065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32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here. Collaboratively administrate empower markets via plug-and-play networks. </a:t>
            </a:r>
            <a:r>
              <a:rPr lang="en" sz="32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32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procrastinate B2C users after </a:t>
            </a:r>
            <a:r>
              <a:rPr lang="en" sz="32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installed base</a:t>
            </a:r>
            <a:r>
              <a:rPr lang="en" sz="32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benefits.</a:t>
            </a:r>
            <a:endParaRPr sz="3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71" name="Shape 71"/>
          <p:cNvSpPr/>
          <p:nvPr/>
        </p:nvSpPr>
        <p:spPr>
          <a:xfrm>
            <a:off x="469031" y="1063194"/>
            <a:ext cx="785826" cy="35498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GOAL</a:t>
            </a:r>
            <a:endParaRPr sz="180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st 1">
  <p:cSld name="CUSTOM_9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/>
          <p:nvPr/>
        </p:nvSpPr>
        <p:spPr>
          <a:xfrm>
            <a:off x="469000" y="2073325"/>
            <a:ext cx="7747596" cy="166050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1. Announcements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2. Recruiting</a:t>
            </a:r>
            <a:endParaRPr sz="18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3. Product Updates</a:t>
            </a:r>
            <a:endParaRPr sz="18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4.  Weekly Metrics</a:t>
            </a:r>
            <a:endParaRPr sz="18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74" name="Shape 74"/>
          <p:cNvCxnSpPr/>
          <p:nvPr/>
        </p:nvCxnSpPr>
        <p:spPr>
          <a:xfrm>
            <a:off x="469004" y="1765604"/>
            <a:ext cx="267300" cy="0"/>
          </a:xfrm>
          <a:prstGeom prst="straightConnector1">
            <a:avLst/>
          </a:prstGeom>
          <a:noFill/>
          <a:ln w="9525" cap="rnd" cmpd="sng">
            <a:solidFill>
              <a:srgbClr val="295269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75" name="Shape 75"/>
          <p:cNvSpPr/>
          <p:nvPr/>
        </p:nvSpPr>
        <p:spPr>
          <a:xfrm>
            <a:off x="469011" y="519150"/>
            <a:ext cx="8210374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Font typeface="Arial"/>
              <a:buNone/>
            </a:pPr>
            <a:r>
              <a:rPr lang="en" sz="2400">
                <a:solidFill>
                  <a:srgbClr val="6AB1D3"/>
                </a:solidFill>
                <a:latin typeface="Dosis"/>
                <a:ea typeface="Dosis"/>
                <a:cs typeface="Dosis"/>
                <a:sym typeface="Dosis"/>
              </a:rPr>
              <a:t>LIST OF THINGS</a:t>
            </a:r>
            <a:endParaRPr sz="2400">
              <a:solidFill>
                <a:srgbClr val="6AB1D3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76" name="Shape 76"/>
          <p:cNvCxnSpPr/>
          <p:nvPr/>
        </p:nvCxnSpPr>
        <p:spPr>
          <a:xfrm>
            <a:off x="469004" y="3927779"/>
            <a:ext cx="267300" cy="0"/>
          </a:xfrm>
          <a:prstGeom prst="straightConnector1">
            <a:avLst/>
          </a:prstGeom>
          <a:noFill/>
          <a:ln w="9525" cap="rnd" cmpd="sng">
            <a:solidFill>
              <a:srgbClr val="295269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st 2">
  <p:cSld name="CUSTOM_8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/>
          <p:nvPr/>
        </p:nvSpPr>
        <p:spPr>
          <a:xfrm>
            <a:off x="469025" y="1083775"/>
            <a:ext cx="8210376" cy="1002302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280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28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79" name="Shape 79"/>
          <p:cNvSpPr/>
          <p:nvPr/>
        </p:nvSpPr>
        <p:spPr>
          <a:xfrm>
            <a:off x="469025" y="2543425"/>
            <a:ext cx="8210374" cy="216632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228600" marR="0" lvl="0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functional solutions</a:t>
            </a:r>
            <a:endParaRPr sz="1800">
              <a:latin typeface="Dosis"/>
              <a:ea typeface="Dosis"/>
              <a:cs typeface="Dosis"/>
              <a:sym typeface="Dosis"/>
            </a:endParaRPr>
          </a:p>
          <a:p>
            <a:pPr marL="228600" marR="0" lvl="0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cross-media value</a:t>
            </a:r>
            <a:endParaRPr sz="1800">
              <a:latin typeface="Dosis"/>
              <a:ea typeface="Dosis"/>
              <a:cs typeface="Dosis"/>
              <a:sym typeface="Dosis"/>
            </a:endParaRPr>
          </a:p>
          <a:p>
            <a:pPr marL="228600" marR="0" lvl="0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maximize timely </a:t>
            </a:r>
            <a:endParaRPr sz="1800">
              <a:latin typeface="Dosis"/>
              <a:ea typeface="Dosis"/>
              <a:cs typeface="Dosis"/>
              <a:sym typeface="Dosis"/>
            </a:endParaRPr>
          </a:p>
          <a:p>
            <a:pPr marL="228600" marR="0" lvl="0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professionally cultivate </a:t>
            </a:r>
            <a:endParaRPr sz="1800">
              <a:latin typeface="Dosis"/>
              <a:ea typeface="Dosis"/>
              <a:cs typeface="Dosis"/>
              <a:sym typeface="Dosis"/>
            </a:endParaRPr>
          </a:p>
          <a:p>
            <a:pPr marL="228600" marR="0" lvl="0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dynamically innovate</a:t>
            </a:r>
            <a:endParaRPr sz="18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0" name="Shape 80"/>
          <p:cNvSpPr/>
          <p:nvPr/>
        </p:nvSpPr>
        <p:spPr>
          <a:xfrm>
            <a:off x="469031" y="489942"/>
            <a:ext cx="809261" cy="35606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80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st 2 - Andy">
  <p:cSld name="CUSTOM_8_1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/>
          <p:nvPr/>
        </p:nvSpPr>
        <p:spPr>
          <a:xfrm>
            <a:off x="469025" y="1083775"/>
            <a:ext cx="8210376" cy="1002302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280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28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3" name="Shape 83"/>
          <p:cNvSpPr/>
          <p:nvPr/>
        </p:nvSpPr>
        <p:spPr>
          <a:xfrm>
            <a:off x="469031" y="489942"/>
            <a:ext cx="809261" cy="35606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80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4" name="Shape 84"/>
          <p:cNvSpPr txBox="1">
            <a:spLocks noGrp="1"/>
          </p:cNvSpPr>
          <p:nvPr>
            <p:ph type="body" idx="1"/>
          </p:nvPr>
        </p:nvSpPr>
        <p:spPr>
          <a:xfrm>
            <a:off x="469025" y="2735200"/>
            <a:ext cx="8210400" cy="2011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Font typeface="Dosis"/>
              <a:buChar char="●"/>
              <a:defRPr sz="2400">
                <a:latin typeface="Dosis"/>
                <a:ea typeface="Dosis"/>
                <a:cs typeface="Dosis"/>
                <a:sym typeface="Dosis"/>
              </a:defRPr>
            </a:lvl1pPr>
            <a:lvl2pPr marL="914400" lvl="1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○"/>
              <a:defRPr sz="600">
                <a:latin typeface="Dosis"/>
                <a:ea typeface="Dosis"/>
                <a:cs typeface="Dosis"/>
                <a:sym typeface="Dosis"/>
              </a:defRPr>
            </a:lvl2pPr>
            <a:lvl3pPr marL="1371600" lvl="2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■"/>
              <a:defRPr sz="600">
                <a:latin typeface="Dosis"/>
                <a:ea typeface="Dosis"/>
                <a:cs typeface="Dosis"/>
                <a:sym typeface="Dosis"/>
              </a:defRPr>
            </a:lvl3pPr>
            <a:lvl4pPr marL="1828800" lvl="3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●"/>
              <a:defRPr sz="600">
                <a:latin typeface="Dosis"/>
                <a:ea typeface="Dosis"/>
                <a:cs typeface="Dosis"/>
                <a:sym typeface="Dosis"/>
              </a:defRPr>
            </a:lvl4pPr>
            <a:lvl5pPr marL="2286000" lvl="4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○"/>
              <a:defRPr sz="600">
                <a:latin typeface="Dosis"/>
                <a:ea typeface="Dosis"/>
                <a:cs typeface="Dosis"/>
                <a:sym typeface="Dosis"/>
              </a:defRPr>
            </a:lvl5pPr>
            <a:lvl6pPr marL="2743200" lvl="5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■"/>
              <a:defRPr sz="600">
                <a:latin typeface="Dosis"/>
                <a:ea typeface="Dosis"/>
                <a:cs typeface="Dosis"/>
                <a:sym typeface="Dosis"/>
              </a:defRPr>
            </a:lvl6pPr>
            <a:lvl7pPr marL="3200400" lvl="6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●"/>
              <a:defRPr sz="600">
                <a:latin typeface="Dosis"/>
                <a:ea typeface="Dosis"/>
                <a:cs typeface="Dosis"/>
                <a:sym typeface="Dosis"/>
              </a:defRPr>
            </a:lvl7pPr>
            <a:lvl8pPr marL="3657600" lvl="7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○"/>
              <a:defRPr sz="600">
                <a:latin typeface="Dosis"/>
                <a:ea typeface="Dosis"/>
                <a:cs typeface="Dosis"/>
                <a:sym typeface="Dosis"/>
              </a:defRPr>
            </a:lvl8pPr>
            <a:lvl9pPr marL="4114800" lvl="8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■"/>
              <a:defRPr sz="600"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-Column">
  <p:cSld name="CUSTOM_3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/>
          <p:nvPr/>
        </p:nvSpPr>
        <p:spPr>
          <a:xfrm>
            <a:off x="469025" y="2498625"/>
            <a:ext cx="3836306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important notes and thoughts.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7" name="Shape 87"/>
          <p:cNvSpPr/>
          <p:nvPr/>
        </p:nvSpPr>
        <p:spPr>
          <a:xfrm>
            <a:off x="469025" y="1083775"/>
            <a:ext cx="8210376" cy="1002302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280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28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8" name="Shape 88"/>
          <p:cNvSpPr/>
          <p:nvPr/>
        </p:nvSpPr>
        <p:spPr>
          <a:xfrm>
            <a:off x="469003" y="489950"/>
            <a:ext cx="3541048" cy="35606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80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9" name="Shape 89"/>
          <p:cNvSpPr/>
          <p:nvPr/>
        </p:nvSpPr>
        <p:spPr>
          <a:xfrm>
            <a:off x="4841000" y="2498625"/>
            <a:ext cx="3836306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important notes </a:t>
            </a:r>
            <a:r>
              <a:rPr lang="en" sz="18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and thoughts</a:t>
            </a: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0" name="Shape 90"/>
          <p:cNvSpPr/>
          <p:nvPr/>
        </p:nvSpPr>
        <p:spPr>
          <a:xfrm>
            <a:off x="4841000" y="3269525"/>
            <a:ext cx="3836306" cy="151804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</a:t>
            </a:r>
            <a:r>
              <a:rPr lang="en" sz="11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1" name="Shape 91"/>
          <p:cNvSpPr/>
          <p:nvPr/>
        </p:nvSpPr>
        <p:spPr>
          <a:xfrm>
            <a:off x="469025" y="3269525"/>
            <a:ext cx="3836306" cy="151804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</a:t>
            </a:r>
            <a:r>
              <a:rPr lang="en" sz="11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-Column">
  <p:cSld name="CUSTOM_4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/>
        </p:nvSpPr>
        <p:spPr>
          <a:xfrm>
            <a:off x="469025" y="1083775"/>
            <a:ext cx="8184726" cy="1002302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280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28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4" name="Shape 94"/>
          <p:cNvSpPr/>
          <p:nvPr/>
        </p:nvSpPr>
        <p:spPr>
          <a:xfrm>
            <a:off x="469025" y="3269525"/>
            <a:ext cx="2460126" cy="151804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5" name="Shape 95"/>
          <p:cNvSpPr/>
          <p:nvPr/>
        </p:nvSpPr>
        <p:spPr>
          <a:xfrm>
            <a:off x="469031" y="2466975"/>
            <a:ext cx="2460126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important notes.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6" name="Shape 96"/>
          <p:cNvSpPr/>
          <p:nvPr/>
        </p:nvSpPr>
        <p:spPr>
          <a:xfrm>
            <a:off x="3345275" y="3261725"/>
            <a:ext cx="2458992" cy="151918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deliverables for real-time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7" name="Shape 97"/>
          <p:cNvSpPr/>
          <p:nvPr/>
        </p:nvSpPr>
        <p:spPr>
          <a:xfrm>
            <a:off x="3345273" y="2463626"/>
            <a:ext cx="2458992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important notes.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8" name="Shape 98"/>
          <p:cNvSpPr/>
          <p:nvPr/>
        </p:nvSpPr>
        <p:spPr>
          <a:xfrm>
            <a:off x="6193600" y="3261725"/>
            <a:ext cx="2460126" cy="151918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unleash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cross-media information without cross-media value. Quickly maximize timely deliverables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9" name="Shape 99"/>
          <p:cNvSpPr/>
          <p:nvPr/>
        </p:nvSpPr>
        <p:spPr>
          <a:xfrm>
            <a:off x="6220375" y="2460275"/>
            <a:ext cx="2458992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important notes.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0" name="Shape 100"/>
          <p:cNvSpPr/>
          <p:nvPr/>
        </p:nvSpPr>
        <p:spPr>
          <a:xfrm>
            <a:off x="469007" y="489950"/>
            <a:ext cx="3036225" cy="35606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80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-Column">
  <p:cSld name="CUSTOM_20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/>
        </p:nvSpPr>
        <p:spPr>
          <a:xfrm>
            <a:off x="536150" y="252797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3" name="Shape 103"/>
          <p:cNvSpPr/>
          <p:nvPr/>
        </p:nvSpPr>
        <p:spPr>
          <a:xfrm>
            <a:off x="536150" y="218193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04" name="Shape 104"/>
          <p:cNvCxnSpPr/>
          <p:nvPr/>
        </p:nvCxnSpPr>
        <p:spPr>
          <a:xfrm>
            <a:off x="536148" y="24570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05" name="Shape 105"/>
          <p:cNvSpPr/>
          <p:nvPr/>
        </p:nvSpPr>
        <p:spPr>
          <a:xfrm>
            <a:off x="2619675" y="218193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06" name="Shape 106"/>
          <p:cNvCxnSpPr/>
          <p:nvPr/>
        </p:nvCxnSpPr>
        <p:spPr>
          <a:xfrm>
            <a:off x="2619673" y="24570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07" name="Shape 107"/>
          <p:cNvSpPr/>
          <p:nvPr/>
        </p:nvSpPr>
        <p:spPr>
          <a:xfrm>
            <a:off x="2619675" y="252797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8" name="Shape 108"/>
          <p:cNvSpPr/>
          <p:nvPr/>
        </p:nvSpPr>
        <p:spPr>
          <a:xfrm>
            <a:off x="4718025" y="218193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09" name="Shape 109"/>
          <p:cNvCxnSpPr/>
          <p:nvPr/>
        </p:nvCxnSpPr>
        <p:spPr>
          <a:xfrm>
            <a:off x="4725435" y="24570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10" name="Shape 110"/>
          <p:cNvSpPr/>
          <p:nvPr/>
        </p:nvSpPr>
        <p:spPr>
          <a:xfrm>
            <a:off x="4718025" y="252797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11" name="Shape 111"/>
          <p:cNvSpPr/>
          <p:nvPr/>
        </p:nvSpPr>
        <p:spPr>
          <a:xfrm>
            <a:off x="6816375" y="218193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12" name="Shape 112"/>
          <p:cNvCxnSpPr/>
          <p:nvPr/>
        </p:nvCxnSpPr>
        <p:spPr>
          <a:xfrm>
            <a:off x="6816373" y="24570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13" name="Shape 113"/>
          <p:cNvSpPr/>
          <p:nvPr/>
        </p:nvSpPr>
        <p:spPr>
          <a:xfrm>
            <a:off x="6816375" y="252797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14" name="Shape 114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536150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Shape 115"/>
          <p:cNvSpPr/>
          <p:nvPr/>
        </p:nvSpPr>
        <p:spPr>
          <a:xfrm>
            <a:off x="536150" y="387012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16" name="Shape 116"/>
          <p:cNvSpPr/>
          <p:nvPr/>
        </p:nvSpPr>
        <p:spPr>
          <a:xfrm>
            <a:off x="536150" y="352408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17" name="Shape 117"/>
          <p:cNvCxnSpPr/>
          <p:nvPr/>
        </p:nvCxnSpPr>
        <p:spPr>
          <a:xfrm>
            <a:off x="536148" y="379919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18" name="Shape 118"/>
          <p:cNvSpPr/>
          <p:nvPr/>
        </p:nvSpPr>
        <p:spPr>
          <a:xfrm>
            <a:off x="2619675" y="352408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19" name="Shape 119"/>
          <p:cNvCxnSpPr/>
          <p:nvPr/>
        </p:nvCxnSpPr>
        <p:spPr>
          <a:xfrm>
            <a:off x="2619673" y="379919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20" name="Shape 120"/>
          <p:cNvSpPr/>
          <p:nvPr/>
        </p:nvSpPr>
        <p:spPr>
          <a:xfrm>
            <a:off x="2619675" y="387012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21" name="Shape 121"/>
          <p:cNvSpPr/>
          <p:nvPr/>
        </p:nvSpPr>
        <p:spPr>
          <a:xfrm>
            <a:off x="4718025" y="352408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22" name="Shape 122"/>
          <p:cNvCxnSpPr/>
          <p:nvPr/>
        </p:nvCxnSpPr>
        <p:spPr>
          <a:xfrm>
            <a:off x="4725435" y="379919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23" name="Shape 123"/>
          <p:cNvSpPr/>
          <p:nvPr/>
        </p:nvSpPr>
        <p:spPr>
          <a:xfrm>
            <a:off x="4718025" y="387012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24" name="Shape 124"/>
          <p:cNvSpPr/>
          <p:nvPr/>
        </p:nvSpPr>
        <p:spPr>
          <a:xfrm>
            <a:off x="6816375" y="352408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25" name="Shape 125"/>
          <p:cNvCxnSpPr/>
          <p:nvPr/>
        </p:nvCxnSpPr>
        <p:spPr>
          <a:xfrm>
            <a:off x="6816373" y="379919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26" name="Shape 126"/>
          <p:cNvSpPr/>
          <p:nvPr/>
        </p:nvSpPr>
        <p:spPr>
          <a:xfrm>
            <a:off x="6816375" y="387012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27" name="Shape 127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2619675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Shape 128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4710563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Shape 129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6823788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Shape 130"/>
          <p:cNvSpPr/>
          <p:nvPr/>
        </p:nvSpPr>
        <p:spPr>
          <a:xfrm>
            <a:off x="536150" y="557454"/>
            <a:ext cx="1834619" cy="29354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A</a:t>
            </a:r>
            <a:endParaRPr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1" name="Shape 131"/>
          <p:cNvSpPr/>
          <p:nvPr/>
        </p:nvSpPr>
        <p:spPr>
          <a:xfrm>
            <a:off x="2619675" y="557454"/>
            <a:ext cx="1834619" cy="29354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B</a:t>
            </a:r>
            <a:endParaRPr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2" name="Shape 132"/>
          <p:cNvSpPr/>
          <p:nvPr/>
        </p:nvSpPr>
        <p:spPr>
          <a:xfrm>
            <a:off x="6801475" y="557454"/>
            <a:ext cx="1834619" cy="29354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D</a:t>
            </a:r>
            <a:endParaRPr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3" name="Shape 133"/>
          <p:cNvSpPr/>
          <p:nvPr/>
        </p:nvSpPr>
        <p:spPr>
          <a:xfrm>
            <a:off x="4717950" y="557454"/>
            <a:ext cx="1834619" cy="29354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C</a:t>
            </a:r>
            <a:endParaRPr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34" name="Shape 134"/>
          <p:cNvCxnSpPr/>
          <p:nvPr/>
        </p:nvCxnSpPr>
        <p:spPr>
          <a:xfrm>
            <a:off x="536148" y="9352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35" name="Shape 135"/>
          <p:cNvCxnSpPr/>
          <p:nvPr/>
        </p:nvCxnSpPr>
        <p:spPr>
          <a:xfrm>
            <a:off x="2619673" y="93524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36" name="Shape 136"/>
          <p:cNvCxnSpPr/>
          <p:nvPr/>
        </p:nvCxnSpPr>
        <p:spPr>
          <a:xfrm>
            <a:off x="4725435" y="93524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37" name="Shape 137"/>
          <p:cNvCxnSpPr/>
          <p:nvPr/>
        </p:nvCxnSpPr>
        <p:spPr>
          <a:xfrm>
            <a:off x="6816373" y="93524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oxes Slide">
  <p:cSld name="CUSTOM_19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Shape 1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359" y="1347812"/>
            <a:ext cx="2434455" cy="244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Shape 140"/>
          <p:cNvSpPr/>
          <p:nvPr/>
        </p:nvSpPr>
        <p:spPr>
          <a:xfrm>
            <a:off x="457359" y="1347812"/>
            <a:ext cx="2434482" cy="2447869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295269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141" name="Shape 141"/>
          <p:cNvSpPr/>
          <p:nvPr/>
        </p:nvSpPr>
        <p:spPr>
          <a:xfrm>
            <a:off x="585722" y="1522982"/>
            <a:ext cx="2177712" cy="29916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6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BOX TITLE</a:t>
            </a:r>
            <a:endParaRPr sz="16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42" name="Shape 142"/>
          <p:cNvCxnSpPr/>
          <p:nvPr/>
        </p:nvCxnSpPr>
        <p:spPr>
          <a:xfrm>
            <a:off x="627023" y="1961728"/>
            <a:ext cx="2095200" cy="0"/>
          </a:xfrm>
          <a:prstGeom prst="straightConnector1">
            <a:avLst/>
          </a:prstGeom>
          <a:noFill/>
          <a:ln w="9525" cap="rnd" cmpd="sng">
            <a:solidFill>
              <a:srgbClr val="E6E7E8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43" name="Shape 143"/>
          <p:cNvSpPr/>
          <p:nvPr/>
        </p:nvSpPr>
        <p:spPr>
          <a:xfrm>
            <a:off x="641533" y="2167111"/>
            <a:ext cx="2066106" cy="1378502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44" name="Shape 14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354758" y="1347812"/>
            <a:ext cx="2434455" cy="244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Shape 145"/>
          <p:cNvSpPr/>
          <p:nvPr/>
        </p:nvSpPr>
        <p:spPr>
          <a:xfrm>
            <a:off x="3354758" y="1347812"/>
            <a:ext cx="2434482" cy="2447869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295269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146" name="Shape 146"/>
          <p:cNvSpPr/>
          <p:nvPr/>
        </p:nvSpPr>
        <p:spPr>
          <a:xfrm>
            <a:off x="3483123" y="1522982"/>
            <a:ext cx="2177712" cy="29916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6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BOX TITLE</a:t>
            </a:r>
            <a:endParaRPr sz="16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47" name="Shape 147"/>
          <p:cNvCxnSpPr/>
          <p:nvPr/>
        </p:nvCxnSpPr>
        <p:spPr>
          <a:xfrm>
            <a:off x="3524422" y="1961728"/>
            <a:ext cx="2095200" cy="0"/>
          </a:xfrm>
          <a:prstGeom prst="straightConnector1">
            <a:avLst/>
          </a:prstGeom>
          <a:noFill/>
          <a:ln w="9525" cap="rnd" cmpd="sng">
            <a:solidFill>
              <a:srgbClr val="E6E7E8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48" name="Shape 148"/>
          <p:cNvSpPr/>
          <p:nvPr/>
        </p:nvSpPr>
        <p:spPr>
          <a:xfrm>
            <a:off x="3538933" y="2167111"/>
            <a:ext cx="2066106" cy="1378502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49" name="Shape 14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252158" y="1347812"/>
            <a:ext cx="2434455" cy="244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Shape 150"/>
          <p:cNvSpPr/>
          <p:nvPr/>
        </p:nvSpPr>
        <p:spPr>
          <a:xfrm>
            <a:off x="6252158" y="1347812"/>
            <a:ext cx="2434482" cy="2447869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295269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151" name="Shape 151"/>
          <p:cNvSpPr/>
          <p:nvPr/>
        </p:nvSpPr>
        <p:spPr>
          <a:xfrm>
            <a:off x="6380522" y="1522982"/>
            <a:ext cx="2177712" cy="29916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6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BOX TITLE</a:t>
            </a:r>
            <a:endParaRPr sz="16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52" name="Shape 152"/>
          <p:cNvCxnSpPr/>
          <p:nvPr/>
        </p:nvCxnSpPr>
        <p:spPr>
          <a:xfrm>
            <a:off x="6421822" y="1961728"/>
            <a:ext cx="2095200" cy="0"/>
          </a:xfrm>
          <a:prstGeom prst="straightConnector1">
            <a:avLst/>
          </a:prstGeom>
          <a:noFill/>
          <a:ln w="9525" cap="rnd" cmpd="sng">
            <a:solidFill>
              <a:srgbClr val="E6E7E8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53" name="Shape 153"/>
          <p:cNvSpPr/>
          <p:nvPr/>
        </p:nvSpPr>
        <p:spPr>
          <a:xfrm>
            <a:off x="6436332" y="2167111"/>
            <a:ext cx="2066106" cy="1378502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ngle-Image Normal">
  <p:cSld name="CUSTOM_13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/>
          <p:nvPr/>
        </p:nvSpPr>
        <p:spPr>
          <a:xfrm>
            <a:off x="6096000" y="0"/>
            <a:ext cx="3048000" cy="5143500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Shape 156"/>
          <p:cNvSpPr txBox="1"/>
          <p:nvPr/>
        </p:nvSpPr>
        <p:spPr>
          <a:xfrm>
            <a:off x="6291250" y="280950"/>
            <a:ext cx="2562300" cy="14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Title, could be longer or more wordy</a:t>
            </a:r>
            <a:endParaRPr sz="28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57" name="Shape 157"/>
          <p:cNvSpPr txBox="1"/>
          <p:nvPr/>
        </p:nvSpPr>
        <p:spPr>
          <a:xfrm>
            <a:off x="6257950" y="1843050"/>
            <a:ext cx="2628900" cy="30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Commentary</a:t>
            </a:r>
            <a:endParaRPr sz="1100" b="1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Lorem ipsum dolor sit amet, consectetur adipiscing elit. Proin auctor odio eu ante egestas convallis. Etiam neque justo.</a:t>
            </a:r>
            <a:endParaRPr sz="11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Trends</a:t>
            </a:r>
            <a:endParaRPr sz="1100" b="1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Lorem ipsum dolor sit amet, consectetur adipiscing elit. Proin auctor odio eu ante egestas convallis. Etiam neque justo.</a:t>
            </a:r>
            <a:endParaRPr sz="11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Key Findings</a:t>
            </a:r>
            <a:endParaRPr sz="1100" b="1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Lorem ipsum dolor sit amet, consectetur adipiscing elit. Proin auctor odio eu ante egestas convallis. Etiam neque justo.</a:t>
            </a:r>
            <a:endParaRPr sz="11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58" name="Shape 158"/>
          <p:cNvSpPr/>
          <p:nvPr/>
        </p:nvSpPr>
        <p:spPr>
          <a:xfrm>
            <a:off x="486668" y="359490"/>
            <a:ext cx="2423304" cy="227707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5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IMAGE TITLE</a:t>
            </a:r>
            <a:endParaRPr sz="1500"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59" name="Shape 15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86668" y="784766"/>
            <a:ext cx="4521770" cy="3425651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Shape 160"/>
          <p:cNvSpPr/>
          <p:nvPr/>
        </p:nvSpPr>
        <p:spPr>
          <a:xfrm>
            <a:off x="486668" y="4452635"/>
            <a:ext cx="3240378" cy="33372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cross-media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information without cross-media.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-Image Slide">
  <p:cSld name="CUSTOM_14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/>
          <p:nvPr/>
        </p:nvSpPr>
        <p:spPr>
          <a:xfrm>
            <a:off x="632594" y="4102372"/>
            <a:ext cx="2438905" cy="33372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cross-media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information without cross-media.</a:t>
            </a:r>
            <a:endParaRPr sz="11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63" name="Shape 163"/>
          <p:cNvSpPr/>
          <p:nvPr/>
        </p:nvSpPr>
        <p:spPr>
          <a:xfrm>
            <a:off x="640407" y="705146"/>
            <a:ext cx="2423304" cy="159617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5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IMAGE TITLE</a:t>
            </a:r>
            <a:endParaRPr sz="1500"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64" name="Shape 16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44872" y="1111745"/>
            <a:ext cx="3578572" cy="2711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Shape 16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878139" y="1111745"/>
            <a:ext cx="3578572" cy="2711276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Shape 166"/>
          <p:cNvSpPr/>
          <p:nvPr/>
        </p:nvSpPr>
        <p:spPr>
          <a:xfrm>
            <a:off x="4874790" y="4103488"/>
            <a:ext cx="2438905" cy="33485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cross-media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information without cross-media.</a:t>
            </a:r>
            <a:endParaRPr sz="11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67" name="Shape 167"/>
          <p:cNvSpPr/>
          <p:nvPr/>
        </p:nvSpPr>
        <p:spPr>
          <a:xfrm>
            <a:off x="4882604" y="707379"/>
            <a:ext cx="2423304" cy="158483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5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IMAGE TITLE</a:t>
            </a:r>
            <a:endParaRPr sz="1500"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atement 1">
  <p:cSld name="CUSTOM_15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Shape 169"/>
          <p:cNvPicPr preferRelativeResize="0"/>
          <p:nvPr/>
        </p:nvPicPr>
        <p:blipFill rotWithShape="1">
          <a:blip r:embed="rId2">
            <a:alphaModFix/>
          </a:blip>
          <a:srcRect b="15626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Shape 17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04056">
              <a:alpha val="824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Shape 171"/>
          <p:cNvSpPr txBox="1"/>
          <p:nvPr/>
        </p:nvSpPr>
        <p:spPr>
          <a:xfrm>
            <a:off x="1152550" y="1666975"/>
            <a:ext cx="66390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This is a bold statement or “quote” with a full bleed image</a:t>
            </a:r>
            <a:endParaRPr sz="40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72" name="Shape 172"/>
          <p:cNvSpPr txBox="1"/>
          <p:nvPr/>
        </p:nvSpPr>
        <p:spPr>
          <a:xfrm>
            <a:off x="1514500" y="3381475"/>
            <a:ext cx="59151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Name of Author (if it’s a quote)</a:t>
            </a:r>
            <a:endParaRPr sz="16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atement 2">
  <p:cSld name="CUSTOM_16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Shape 17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Shape 17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04056">
              <a:alpha val="824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Shape 176"/>
          <p:cNvSpPr txBox="1"/>
          <p:nvPr/>
        </p:nvSpPr>
        <p:spPr>
          <a:xfrm>
            <a:off x="1152550" y="1666975"/>
            <a:ext cx="66390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This is a bold statement or “quote” with a full bleed image</a:t>
            </a:r>
            <a:endParaRPr sz="40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77" name="Shape 177"/>
          <p:cNvSpPr txBox="1"/>
          <p:nvPr/>
        </p:nvSpPr>
        <p:spPr>
          <a:xfrm>
            <a:off x="1514500" y="3381475"/>
            <a:ext cx="59151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Name of Author (if it’s a quote)</a:t>
            </a:r>
            <a:endParaRPr sz="16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erson Slide">
  <p:cSld name="CUSTOM_17">
    <p:bg>
      <p:bgPr>
        <a:solidFill>
          <a:srgbClr val="000000"/>
        </a:solidFill>
        <a:effectLst/>
      </p:bgPr>
    </p:bg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Shape 17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51435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Shape 180"/>
          <p:cNvSpPr txBox="1"/>
          <p:nvPr/>
        </p:nvSpPr>
        <p:spPr>
          <a:xfrm>
            <a:off x="5581675" y="1952725"/>
            <a:ext cx="2409900" cy="16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Passionate developer, lover of pizza and cute little dogs. Previously at Acme Inc and Awesome Startup.</a:t>
            </a:r>
            <a:endParaRPr sz="18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81" name="Shape 181"/>
          <p:cNvSpPr txBox="1"/>
          <p:nvPr/>
        </p:nvSpPr>
        <p:spPr>
          <a:xfrm>
            <a:off x="5581675" y="1095475"/>
            <a:ext cx="2409900" cy="9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Welcome</a:t>
            </a:r>
            <a:endParaRPr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John Coder</a:t>
            </a:r>
            <a:endParaRPr sz="24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ogo over white">
  <p:cSld name="CUSTOM_5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Shape 18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Shape 1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9949" y="2258699"/>
            <a:ext cx="2984101" cy="62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ogo over blue" type="titleOnly">
  <p:cSld name="TITLE_ONLY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Shape 18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Shape 1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9946" y="2257954"/>
            <a:ext cx="2984101" cy="6275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inal Slide">
  <p:cSld name="CUSTOM_18">
    <p:bg>
      <p:bgPr>
        <a:solidFill>
          <a:srgbClr val="295269"/>
        </a:solidFill>
        <a:effectLst/>
      </p:bgPr>
    </p:bg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/>
          <p:nvPr/>
        </p:nvSpPr>
        <p:spPr>
          <a:xfrm>
            <a:off x="469021" y="2179413"/>
            <a:ext cx="8210374" cy="7846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56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THANKS!</a:t>
            </a:r>
            <a:endParaRPr sz="10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90" name="Shape 190"/>
          <p:cNvSpPr/>
          <p:nvPr/>
        </p:nvSpPr>
        <p:spPr>
          <a:xfrm>
            <a:off x="2676525" y="3243775"/>
            <a:ext cx="3790948" cy="66155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Zach Sims   </a:t>
            </a:r>
            <a:endParaRPr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2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@zsims   </a:t>
            </a:r>
            <a:endParaRPr sz="12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2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zach@codecademy.com</a:t>
            </a:r>
            <a:endParaRPr sz="12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91" name="Shape 19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890566" y="1496600"/>
            <a:ext cx="1362880" cy="286626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Shape 192"/>
          <p:cNvSpPr/>
          <p:nvPr/>
        </p:nvSpPr>
        <p:spPr>
          <a:xfrm>
            <a:off x="2676525" y="4634425"/>
            <a:ext cx="3790948" cy="3472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C8CACB"/>
              </a:buClr>
              <a:buFont typeface="Arial"/>
              <a:buNone/>
            </a:pPr>
            <a:r>
              <a:rPr lang="en" sz="1200">
                <a:solidFill>
                  <a:srgbClr val="C8CACB"/>
                </a:solidFill>
                <a:latin typeface="Dosis"/>
                <a:ea typeface="Dosis"/>
                <a:cs typeface="Dosis"/>
                <a:sym typeface="Dosis"/>
              </a:rPr>
              <a:t>WE’RE HIRING:</a:t>
            </a:r>
            <a:r>
              <a:rPr lang="en" sz="1200">
                <a:solidFill>
                  <a:srgbClr val="F4F5F5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" sz="12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http://www.codecademy.com/about/jobs</a:t>
            </a:r>
            <a:endParaRPr sz="12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endParaRPr sz="12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meline">
  <p:cSld name="CUSTOM_21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5" name="Shape 195"/>
          <p:cNvCxnSpPr/>
          <p:nvPr/>
        </p:nvCxnSpPr>
        <p:spPr>
          <a:xfrm>
            <a:off x="381150" y="4509450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6" name="Shape 196"/>
          <p:cNvSpPr txBox="1"/>
          <p:nvPr/>
        </p:nvSpPr>
        <p:spPr>
          <a:xfrm>
            <a:off x="419725" y="4480500"/>
            <a:ext cx="13098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Dosis"/>
                <a:ea typeface="Dosis"/>
                <a:cs typeface="Dosis"/>
                <a:sym typeface="Dosis"/>
              </a:rPr>
              <a:t>Q2</a:t>
            </a:r>
            <a:endParaRPr sz="9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97" name="Shape 197"/>
          <p:cNvCxnSpPr/>
          <p:nvPr/>
        </p:nvCxnSpPr>
        <p:spPr>
          <a:xfrm>
            <a:off x="3202338" y="4509450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8" name="Shape 198"/>
          <p:cNvSpPr txBox="1"/>
          <p:nvPr/>
        </p:nvSpPr>
        <p:spPr>
          <a:xfrm>
            <a:off x="3240913" y="4480500"/>
            <a:ext cx="13098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Dosis"/>
                <a:ea typeface="Dosis"/>
                <a:cs typeface="Dosis"/>
                <a:sym typeface="Dosis"/>
              </a:rPr>
              <a:t>Q3</a:t>
            </a:r>
            <a:endParaRPr sz="9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99" name="Shape 199"/>
          <p:cNvCxnSpPr/>
          <p:nvPr/>
        </p:nvCxnSpPr>
        <p:spPr>
          <a:xfrm>
            <a:off x="6023550" y="4509450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0" name="Shape 200"/>
          <p:cNvSpPr txBox="1"/>
          <p:nvPr/>
        </p:nvSpPr>
        <p:spPr>
          <a:xfrm>
            <a:off x="6062125" y="4480500"/>
            <a:ext cx="13098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Dosis"/>
                <a:ea typeface="Dosis"/>
                <a:cs typeface="Dosis"/>
                <a:sym typeface="Dosis"/>
              </a:rPr>
              <a:t>Q4</a:t>
            </a:r>
            <a:endParaRPr sz="9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01" name="Shape 201"/>
          <p:cNvCxnSpPr/>
          <p:nvPr/>
        </p:nvCxnSpPr>
        <p:spPr>
          <a:xfrm>
            <a:off x="381150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2" name="Shape 202"/>
          <p:cNvSpPr txBox="1"/>
          <p:nvPr/>
        </p:nvSpPr>
        <p:spPr>
          <a:xfrm>
            <a:off x="419725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July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03" name="Shape 203"/>
          <p:cNvSpPr txBox="1"/>
          <p:nvPr/>
        </p:nvSpPr>
        <p:spPr>
          <a:xfrm>
            <a:off x="1365081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August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04" name="Shape 204"/>
          <p:cNvCxnSpPr/>
          <p:nvPr/>
        </p:nvCxnSpPr>
        <p:spPr>
          <a:xfrm>
            <a:off x="1326506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5" name="Shape 205"/>
          <p:cNvSpPr txBox="1"/>
          <p:nvPr/>
        </p:nvSpPr>
        <p:spPr>
          <a:xfrm>
            <a:off x="2312269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September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06" name="Shape 206"/>
          <p:cNvCxnSpPr/>
          <p:nvPr/>
        </p:nvCxnSpPr>
        <p:spPr>
          <a:xfrm>
            <a:off x="2273694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7" name="Shape 207"/>
          <p:cNvCxnSpPr/>
          <p:nvPr/>
        </p:nvCxnSpPr>
        <p:spPr>
          <a:xfrm>
            <a:off x="6023550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8" name="Shape 208"/>
          <p:cNvSpPr txBox="1"/>
          <p:nvPr/>
        </p:nvSpPr>
        <p:spPr>
          <a:xfrm>
            <a:off x="6062125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January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09" name="Shape 209"/>
          <p:cNvSpPr txBox="1"/>
          <p:nvPr/>
        </p:nvSpPr>
        <p:spPr>
          <a:xfrm>
            <a:off x="7007480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February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10" name="Shape 210"/>
          <p:cNvCxnSpPr/>
          <p:nvPr/>
        </p:nvCxnSpPr>
        <p:spPr>
          <a:xfrm>
            <a:off x="6968905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1" name="Shape 211"/>
          <p:cNvSpPr txBox="1"/>
          <p:nvPr/>
        </p:nvSpPr>
        <p:spPr>
          <a:xfrm>
            <a:off x="7954669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March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12" name="Shape 212"/>
          <p:cNvCxnSpPr/>
          <p:nvPr/>
        </p:nvCxnSpPr>
        <p:spPr>
          <a:xfrm>
            <a:off x="7916094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3" name="Shape 213"/>
          <p:cNvCxnSpPr/>
          <p:nvPr/>
        </p:nvCxnSpPr>
        <p:spPr>
          <a:xfrm>
            <a:off x="3202350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4" name="Shape 214"/>
          <p:cNvSpPr txBox="1"/>
          <p:nvPr/>
        </p:nvSpPr>
        <p:spPr>
          <a:xfrm>
            <a:off x="3240925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October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15" name="Shape 215"/>
          <p:cNvSpPr txBox="1"/>
          <p:nvPr/>
        </p:nvSpPr>
        <p:spPr>
          <a:xfrm>
            <a:off x="4186280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November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16" name="Shape 216"/>
          <p:cNvCxnSpPr/>
          <p:nvPr/>
        </p:nvCxnSpPr>
        <p:spPr>
          <a:xfrm>
            <a:off x="4147705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7" name="Shape 217"/>
          <p:cNvSpPr txBox="1"/>
          <p:nvPr/>
        </p:nvSpPr>
        <p:spPr>
          <a:xfrm>
            <a:off x="5133469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December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18" name="Shape 218"/>
          <p:cNvCxnSpPr/>
          <p:nvPr/>
        </p:nvCxnSpPr>
        <p:spPr>
          <a:xfrm>
            <a:off x="5094894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9" name="Shape 219"/>
          <p:cNvCxnSpPr/>
          <p:nvPr/>
        </p:nvCxnSpPr>
        <p:spPr>
          <a:xfrm>
            <a:off x="3202338" y="977325"/>
            <a:ext cx="0" cy="28935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20" name="Shape 220"/>
          <p:cNvCxnSpPr/>
          <p:nvPr/>
        </p:nvCxnSpPr>
        <p:spPr>
          <a:xfrm>
            <a:off x="6023550" y="977325"/>
            <a:ext cx="0" cy="28935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21" name="Shape 221"/>
          <p:cNvCxnSpPr/>
          <p:nvPr/>
        </p:nvCxnSpPr>
        <p:spPr>
          <a:xfrm>
            <a:off x="381150" y="977325"/>
            <a:ext cx="0" cy="28935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222" name="Shape 222"/>
          <p:cNvSpPr/>
          <p:nvPr/>
        </p:nvSpPr>
        <p:spPr>
          <a:xfrm>
            <a:off x="1326500" y="3228775"/>
            <a:ext cx="1881300" cy="2148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Spec definition</a:t>
            </a:r>
            <a:endParaRPr sz="1000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3" name="Shape 223"/>
          <p:cNvSpPr/>
          <p:nvPr/>
        </p:nvSpPr>
        <p:spPr>
          <a:xfrm>
            <a:off x="3207925" y="3228775"/>
            <a:ext cx="2815500" cy="2148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Evaluate, and build</a:t>
            </a:r>
            <a:endParaRPr sz="1000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4" name="Shape 224"/>
          <p:cNvSpPr/>
          <p:nvPr/>
        </p:nvSpPr>
        <p:spPr>
          <a:xfrm>
            <a:off x="6023552" y="3443581"/>
            <a:ext cx="1500300" cy="2148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non-US app store?</a:t>
            </a:r>
            <a:endParaRPr sz="1000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5" name="Shape 225"/>
          <p:cNvSpPr/>
          <p:nvPr/>
        </p:nvSpPr>
        <p:spPr>
          <a:xfrm>
            <a:off x="1326450" y="1196281"/>
            <a:ext cx="2294400" cy="2148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LTP 1+2 francine release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6" name="Shape 226"/>
          <p:cNvSpPr/>
          <p:nvPr/>
        </p:nvSpPr>
        <p:spPr>
          <a:xfrm>
            <a:off x="3620852" y="1196281"/>
            <a:ext cx="1122000" cy="2148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final release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7" name="Shape 227"/>
          <p:cNvSpPr/>
          <p:nvPr/>
        </p:nvSpPr>
        <p:spPr>
          <a:xfrm>
            <a:off x="1326450" y="1501081"/>
            <a:ext cx="1881300" cy="2148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HT: 100 interviews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8" name="Shape 228"/>
          <p:cNvSpPr/>
          <p:nvPr/>
        </p:nvSpPr>
        <p:spPr>
          <a:xfrm>
            <a:off x="3210751" y="1501081"/>
            <a:ext cx="1391400" cy="3237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hireability funnel + integration?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9" name="Shape 229"/>
          <p:cNvSpPr/>
          <p:nvPr/>
        </p:nvSpPr>
        <p:spPr>
          <a:xfrm>
            <a:off x="1326450" y="2255231"/>
            <a:ext cx="1881300" cy="214800"/>
          </a:xfrm>
          <a:prstGeom prst="roundRect">
            <a:avLst>
              <a:gd name="adj" fmla="val 0"/>
            </a:avLst>
          </a:prstGeom>
          <a:solidFill>
            <a:srgbClr val="59A1C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Peer Code Review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0" name="Shape 230"/>
          <p:cNvSpPr/>
          <p:nvPr/>
        </p:nvSpPr>
        <p:spPr>
          <a:xfrm>
            <a:off x="1326450" y="2552106"/>
            <a:ext cx="1881300" cy="214800"/>
          </a:xfrm>
          <a:prstGeom prst="roundRect">
            <a:avLst>
              <a:gd name="adj" fmla="val 0"/>
            </a:avLst>
          </a:prstGeom>
          <a:solidFill>
            <a:srgbClr val="59A1C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Guidance Counselor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1" name="Shape 231"/>
          <p:cNvSpPr/>
          <p:nvPr/>
        </p:nvSpPr>
        <p:spPr>
          <a:xfrm>
            <a:off x="7313577" y="3228781"/>
            <a:ext cx="1500300" cy="2148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Deliver to US app store</a:t>
            </a:r>
            <a:endParaRPr sz="1000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32" name="Shape 232"/>
          <p:cNvCxnSpPr/>
          <p:nvPr/>
        </p:nvCxnSpPr>
        <p:spPr>
          <a:xfrm>
            <a:off x="8813875" y="977325"/>
            <a:ext cx="0" cy="28935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233" name="Shape 233"/>
          <p:cNvSpPr/>
          <p:nvPr/>
        </p:nvSpPr>
        <p:spPr>
          <a:xfrm>
            <a:off x="6216263" y="641550"/>
            <a:ext cx="142500" cy="142500"/>
          </a:xfrm>
          <a:prstGeom prst="rect">
            <a:avLst/>
          </a:prstGeom>
          <a:solidFill>
            <a:srgbClr val="2952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Shape 234"/>
          <p:cNvSpPr txBox="1"/>
          <p:nvPr/>
        </p:nvSpPr>
        <p:spPr>
          <a:xfrm>
            <a:off x="6327286" y="536775"/>
            <a:ext cx="9723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LTP3</a:t>
            </a:r>
            <a:endParaRPr sz="11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5" name="Shape 235"/>
          <p:cNvSpPr txBox="1"/>
          <p:nvPr/>
        </p:nvSpPr>
        <p:spPr>
          <a:xfrm>
            <a:off x="7040238" y="536775"/>
            <a:ext cx="10719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AB1D3"/>
                </a:solidFill>
                <a:latin typeface="Dosis"/>
                <a:ea typeface="Dosis"/>
                <a:cs typeface="Dosis"/>
                <a:sym typeface="Dosis"/>
              </a:rPr>
              <a:t>Community + $</a:t>
            </a:r>
            <a:endParaRPr sz="1100">
              <a:solidFill>
                <a:srgbClr val="6AB1D3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6" name="Shape 236"/>
          <p:cNvSpPr/>
          <p:nvPr/>
        </p:nvSpPr>
        <p:spPr>
          <a:xfrm>
            <a:off x="6929213" y="641550"/>
            <a:ext cx="142500" cy="142500"/>
          </a:xfrm>
          <a:prstGeom prst="rect">
            <a:avLst/>
          </a:prstGeom>
          <a:solidFill>
            <a:srgbClr val="6AB1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Shape 237"/>
          <p:cNvSpPr txBox="1"/>
          <p:nvPr/>
        </p:nvSpPr>
        <p:spPr>
          <a:xfrm>
            <a:off x="8301731" y="536775"/>
            <a:ext cx="10719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40D7C1"/>
                </a:solidFill>
                <a:latin typeface="Dosis"/>
                <a:ea typeface="Dosis"/>
                <a:cs typeface="Dosis"/>
                <a:sym typeface="Dosis"/>
              </a:rPr>
              <a:t>Mobile</a:t>
            </a:r>
            <a:endParaRPr sz="1100">
              <a:solidFill>
                <a:srgbClr val="40D7C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8" name="Shape 238"/>
          <p:cNvSpPr/>
          <p:nvPr/>
        </p:nvSpPr>
        <p:spPr>
          <a:xfrm>
            <a:off x="8190706" y="641550"/>
            <a:ext cx="142500" cy="142500"/>
          </a:xfrm>
          <a:prstGeom prst="rect">
            <a:avLst/>
          </a:prstGeom>
          <a:solidFill>
            <a:srgbClr val="40D7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39" name="Shape 239"/>
          <p:cNvCxnSpPr/>
          <p:nvPr/>
        </p:nvCxnSpPr>
        <p:spPr>
          <a:xfrm>
            <a:off x="381150" y="3849525"/>
            <a:ext cx="84351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40" name="Shape 240"/>
          <p:cNvCxnSpPr/>
          <p:nvPr/>
        </p:nvCxnSpPr>
        <p:spPr>
          <a:xfrm>
            <a:off x="381150" y="977325"/>
            <a:ext cx="84351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41" name="Shape 241"/>
          <p:cNvCxnSpPr/>
          <p:nvPr/>
        </p:nvCxnSpPr>
        <p:spPr>
          <a:xfrm>
            <a:off x="381150" y="2017875"/>
            <a:ext cx="84351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42" name="Shape 242"/>
          <p:cNvCxnSpPr/>
          <p:nvPr/>
        </p:nvCxnSpPr>
        <p:spPr>
          <a:xfrm>
            <a:off x="381150" y="2987150"/>
            <a:ext cx="84351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49" name="Shape 249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50" name="Shape 25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53" name="Shape 25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56" name="Shape 25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57" name="Shape 25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0" name="Shape 26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1" name="Shape 261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2" name="Shape 26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5" name="Shape 26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68" name="Shape 268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9" name="Shape 26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272" name="Shape 27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Shape 275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76" name="Shape 276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77" name="Shape 277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8" name="Shape 27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281" name="Shape 28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84" name="Shape 284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85" name="Shape 28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45" name="Shape 24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46" name="Shape 24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5269"/>
        </a:solidFill>
        <a:effectLst/>
      </p:bgPr>
    </p:bg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/>
          <p:nvPr/>
        </p:nvSpPr>
        <p:spPr>
          <a:xfrm>
            <a:off x="466813" y="2994050"/>
            <a:ext cx="8210374" cy="156146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r>
              <a:rPr lang="en-US" sz="4400" b="1" dirty="0">
                <a:solidFill>
                  <a:schemeClr val="bg1"/>
                </a:solidFill>
                <a:latin typeface="Apercu"/>
              </a:rPr>
              <a:t>Analyze Twitch Gaming Data</a:t>
            </a:r>
          </a:p>
          <a:p>
            <a:pPr algn="l"/>
            <a:r>
              <a:rPr lang="en-US" sz="2800" dirty="0">
                <a:solidFill>
                  <a:srgbClr val="EFEFEF"/>
                </a:solidFill>
                <a:latin typeface="Roboto Thin"/>
                <a:ea typeface="Roboto Thin"/>
                <a:cs typeface="Roboto Thin"/>
                <a:sym typeface="Roboto Thin"/>
              </a:rPr>
              <a:t>Analyze Data with SQL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 dirty="0">
                <a:solidFill>
                  <a:srgbClr val="EFEFEF"/>
                </a:solidFill>
                <a:latin typeface="Roboto Thin"/>
                <a:ea typeface="Roboto Thin"/>
                <a:cs typeface="Roboto Thin"/>
                <a:sym typeface="Roboto Thin"/>
              </a:rPr>
              <a:t>Mohammad Reza Sadeghi</a:t>
            </a:r>
            <a:endParaRPr sz="2800" dirty="0">
              <a:solidFill>
                <a:srgbClr val="EFEFEF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pic>
        <p:nvPicPr>
          <p:cNvPr id="299" name="Shape 299"/>
          <p:cNvPicPr preferRelativeResize="0"/>
          <p:nvPr/>
        </p:nvPicPr>
        <p:blipFill>
          <a:blip r:embed="rId3"/>
          <a:srcRect/>
          <a:stretch/>
        </p:blipFill>
        <p:spPr>
          <a:xfrm>
            <a:off x="934994" y="509299"/>
            <a:ext cx="555875" cy="544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89CFEE9-E10E-A189-6342-F4D15AF518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147" y="0"/>
            <a:ext cx="6579705" cy="513843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8A020AD-8729-037A-D29F-3BA0BA8BF8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682" y="93843"/>
            <a:ext cx="1795395" cy="1787966"/>
          </a:xfrm>
        </p:spPr>
        <p:txBody>
          <a:bodyPr/>
          <a:lstStyle/>
          <a:p>
            <a:r>
              <a:rPr lang="en-US" sz="2000" dirty="0"/>
              <a:t>You can see better view of LOL whereabouts in chart</a:t>
            </a:r>
          </a:p>
        </p:txBody>
      </p:sp>
    </p:spTree>
    <p:extLst>
      <p:ext uri="{BB962C8B-B14F-4D97-AF65-F5344CB8AC3E}">
        <p14:creationId xmlns:p14="http://schemas.microsoft.com/office/powerpoint/2010/main" val="39542691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4056">
            <a:alpha val="82490"/>
          </a:srgbClr>
        </a:solidFill>
        <a:effectLst/>
      </p:bgPr>
    </p:bg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 txBox="1"/>
          <p:nvPr/>
        </p:nvSpPr>
        <p:spPr>
          <a:xfrm>
            <a:off x="753000" y="1543050"/>
            <a:ext cx="76380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4. Sources users use to watch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66146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425190" y="212597"/>
            <a:ext cx="8520600" cy="523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4. </a:t>
            </a:r>
            <a:r>
              <a:rPr lang="en-US" sz="2400" dirty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What sources users use to watch players stream?</a:t>
            </a:r>
          </a:p>
        </p:txBody>
      </p:sp>
      <p:sp>
        <p:nvSpPr>
          <p:cNvPr id="323" name="Shape 323"/>
          <p:cNvSpPr txBox="1"/>
          <p:nvPr/>
        </p:nvSpPr>
        <p:spPr>
          <a:xfrm>
            <a:off x="530087" y="3459481"/>
            <a:ext cx="4187688" cy="1470997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600" b="0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en-US" sz="1600" b="0" dirty="0">
                <a:solidFill>
                  <a:srgbClr val="FFFF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player </a:t>
            </a:r>
            <a:r>
              <a:rPr lang="en-US" sz="1600" b="0" dirty="0">
                <a:solidFill>
                  <a:srgbClr val="FFFF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600" b="0" dirty="0">
                <a:solidFill>
                  <a:srgbClr val="FFFF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COUNT</a:t>
            </a:r>
            <a:r>
              <a:rPr lang="en-US" sz="1600" b="0" dirty="0">
                <a:solidFill>
                  <a:srgbClr val="FFFF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b="0" dirty="0">
                <a:solidFill>
                  <a:srgbClr val="FFFF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sz="1600" b="0" dirty="0">
                <a:solidFill>
                  <a:srgbClr val="FFFF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sz="1600" b="0" dirty="0">
              <a:solidFill>
                <a:srgbClr val="FFFFFF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0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en-US" sz="1600" b="0" dirty="0">
                <a:solidFill>
                  <a:srgbClr val="FFFF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stream</a:t>
            </a:r>
          </a:p>
          <a:p>
            <a:r>
              <a:rPr lang="en-US" sz="1600" b="0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GROUP</a:t>
            </a:r>
            <a:r>
              <a:rPr lang="en-US" sz="1600" b="0" dirty="0">
                <a:solidFill>
                  <a:srgbClr val="FFFF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BY</a:t>
            </a:r>
            <a:r>
              <a:rPr lang="en-US" sz="1600" b="0" dirty="0">
                <a:solidFill>
                  <a:srgbClr val="FFFF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1</a:t>
            </a:r>
          </a:p>
          <a:p>
            <a:r>
              <a:rPr lang="en-US" sz="1600" b="0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ORDER</a:t>
            </a:r>
            <a:r>
              <a:rPr lang="en-US" sz="1600" b="0" dirty="0">
                <a:solidFill>
                  <a:srgbClr val="FFFF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BY</a:t>
            </a:r>
            <a:r>
              <a:rPr lang="en-US" sz="1600" b="0" dirty="0">
                <a:solidFill>
                  <a:srgbClr val="FFFF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2 </a:t>
            </a:r>
            <a:r>
              <a:rPr lang="en-US" sz="1600" b="0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DESC</a:t>
            </a:r>
            <a:endParaRPr lang="en-US" sz="1600" b="0" dirty="0">
              <a:solidFill>
                <a:srgbClr val="FFFFFF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24" name="Shape 324"/>
          <p:cNvSpPr txBox="1"/>
          <p:nvPr/>
        </p:nvSpPr>
        <p:spPr>
          <a:xfrm>
            <a:off x="530087" y="816338"/>
            <a:ext cx="4187688" cy="2562966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indent="-304800">
              <a:lnSpc>
                <a:spcPct val="115000"/>
              </a:lnSpc>
              <a:buSzPts val="1200"/>
              <a:buFont typeface="Roboto"/>
              <a:buChar char="●"/>
            </a:pPr>
            <a:r>
              <a:rPr lang="en-US" sz="1200" dirty="0">
                <a:latin typeface="Roboto"/>
                <a:ea typeface="Roboto"/>
                <a:sym typeface="Roboto"/>
              </a:rPr>
              <a:t>Users use different platform to watch twitch streamers that shown in left table.</a:t>
            </a:r>
          </a:p>
          <a:p>
            <a:pPr marL="457200" indent="-304800">
              <a:lnSpc>
                <a:spcPct val="115000"/>
              </a:lnSpc>
              <a:buSzPts val="1200"/>
              <a:buFont typeface="Roboto"/>
              <a:buChar char="●"/>
            </a:pPr>
            <a:endParaRPr lang="en-US" sz="1200" dirty="0">
              <a:latin typeface="Roboto"/>
              <a:ea typeface="Roboto"/>
              <a:sym typeface="Roboto"/>
            </a:endParaRPr>
          </a:p>
          <a:p>
            <a:pPr marL="457200" indent="-304800">
              <a:lnSpc>
                <a:spcPct val="115000"/>
              </a:lnSpc>
              <a:buSzPts val="1200"/>
              <a:buFont typeface="Roboto"/>
              <a:buChar char="●"/>
            </a:pPr>
            <a:r>
              <a:rPr lang="en-US" sz="1200" dirty="0">
                <a:latin typeface="Roboto"/>
                <a:ea typeface="Roboto"/>
                <a:sym typeface="Roboto"/>
              </a:rPr>
              <a:t>Most of users use site it self and smartphones to watch streams.</a:t>
            </a:r>
          </a:p>
          <a:p>
            <a:pPr marL="457200" indent="-304800">
              <a:lnSpc>
                <a:spcPct val="115000"/>
              </a:lnSpc>
              <a:buSzPts val="1200"/>
              <a:buFont typeface="Roboto"/>
              <a:buChar char="●"/>
            </a:pPr>
            <a:endParaRPr lang="en-US" sz="1200" dirty="0">
              <a:latin typeface="Roboto"/>
              <a:ea typeface="Roboto"/>
              <a:sym typeface="Roboto"/>
            </a:endParaRPr>
          </a:p>
          <a:p>
            <a:pPr marL="457200" indent="-304800">
              <a:lnSpc>
                <a:spcPct val="115000"/>
              </a:lnSpc>
              <a:buSzPts val="1200"/>
              <a:buFont typeface="Roboto"/>
              <a:buChar char="●"/>
            </a:pPr>
            <a:r>
              <a:rPr lang="en-US" sz="1200" dirty="0">
                <a:latin typeface="Roboto"/>
                <a:ea typeface="Roboto"/>
                <a:sym typeface="Roboto"/>
              </a:rPr>
              <a:t>Site users have about 45 % of popularity and its most use to watch streams, </a:t>
            </a:r>
            <a:r>
              <a:rPr lang="en-US" sz="1200" dirty="0" err="1">
                <a:latin typeface="Roboto"/>
                <a:ea typeface="Roboto"/>
                <a:sym typeface="Roboto"/>
              </a:rPr>
              <a:t>iphone</a:t>
            </a:r>
            <a:r>
              <a:rPr lang="en-US" sz="1200" dirty="0">
                <a:latin typeface="Roboto"/>
                <a:ea typeface="Roboto"/>
                <a:sym typeface="Roboto"/>
              </a:rPr>
              <a:t> and android phones are 2</a:t>
            </a:r>
            <a:r>
              <a:rPr lang="en-US" sz="1200" baseline="30000" dirty="0">
                <a:latin typeface="Roboto"/>
                <a:ea typeface="Roboto"/>
                <a:sym typeface="Roboto"/>
              </a:rPr>
              <a:t>nd</a:t>
            </a:r>
            <a:r>
              <a:rPr lang="en-US" sz="1200" dirty="0">
                <a:latin typeface="Roboto"/>
                <a:ea typeface="Roboto"/>
                <a:sym typeface="Roboto"/>
              </a:rPr>
              <a:t> and 3</a:t>
            </a:r>
            <a:r>
              <a:rPr lang="en-US" sz="1200" baseline="30000" dirty="0">
                <a:latin typeface="Roboto"/>
                <a:ea typeface="Roboto"/>
                <a:sym typeface="Roboto"/>
              </a:rPr>
              <a:t>rd</a:t>
            </a:r>
            <a:r>
              <a:rPr lang="en-US" sz="1200" dirty="0">
                <a:latin typeface="Roboto"/>
                <a:ea typeface="Roboto"/>
                <a:sym typeface="Roboto"/>
              </a:rPr>
              <a:t> place to watch but over all of these two is about 38 %  and still so lower than users who use the site to watch streams. </a:t>
            </a:r>
          </a:p>
          <a:p>
            <a:pPr marL="152400">
              <a:lnSpc>
                <a:spcPct val="115000"/>
              </a:lnSpc>
              <a:buSzPts val="1200"/>
            </a:pPr>
            <a:endParaRPr lang="en-US" sz="1200"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endParaRPr sz="12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325" name="Shape 325"/>
          <p:cNvGraphicFramePr/>
          <p:nvPr>
            <p:extLst>
              <p:ext uri="{D42A27DB-BD31-4B8C-83A1-F6EECF244321}">
                <p14:modId xmlns:p14="http://schemas.microsoft.com/office/powerpoint/2010/main" val="561022021"/>
              </p:ext>
            </p:extLst>
          </p:nvPr>
        </p:nvGraphicFramePr>
        <p:xfrm>
          <a:off x="5060115" y="816339"/>
          <a:ext cx="3553798" cy="4114139"/>
        </p:xfrm>
        <a:graphic>
          <a:graphicData uri="http://schemas.openxmlformats.org/drawingml/2006/table">
            <a:tbl>
              <a:tblPr>
                <a:noFill/>
                <a:tableStyleId>{8628B589-4659-4227-9C68-565DD4A46BFE}</a:tableStyleId>
              </a:tblPr>
              <a:tblGrid>
                <a:gridCol w="13226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113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198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822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cap="none" dirty="0">
                          <a:solidFill>
                            <a:schemeClr val="bg1"/>
                          </a:solidFill>
                          <a:effectLst/>
                          <a:latin typeface="Segoe UI" panose="020B0502040204020203" pitchFamily="34" charset="0"/>
                          <a:cs typeface="Arial"/>
                          <a:sym typeface="Arial"/>
                        </a:rPr>
                        <a:t>Player</a:t>
                      </a:r>
                    </a:p>
                  </a:txBody>
                  <a:tcPr marL="9525" marR="9525" marT="9525" marB="0" anchor="ctr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cap="none" dirty="0">
                          <a:solidFill>
                            <a:schemeClr val="bg1"/>
                          </a:solidFill>
                          <a:effectLst/>
                          <a:latin typeface="Segoe UI" panose="020B0502040204020203" pitchFamily="34" charset="0"/>
                          <a:cs typeface="Arial"/>
                          <a:sym typeface="Arial"/>
                        </a:rPr>
                        <a:t>Users</a:t>
                      </a:r>
                    </a:p>
                  </a:txBody>
                  <a:tcPr marL="9525" marR="9525" marT="9525" marB="0" anchor="ctr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1" i="0" u="none" strike="noStrike" cap="none" dirty="0">
                          <a:solidFill>
                            <a:schemeClr val="bg1"/>
                          </a:solidFill>
                          <a:effectLst/>
                          <a:latin typeface="Segoe UI" panose="020B0502040204020203" pitchFamily="34" charset="0"/>
                          <a:cs typeface="Arial"/>
                          <a:sym typeface="Arial"/>
                        </a:rPr>
                        <a:t>Percentage</a:t>
                      </a:r>
                    </a:p>
                  </a:txBody>
                  <a:tcPr marL="9525" marR="9525" marT="9525" marB="0" anchor="ctr">
                    <a:solidFill>
                      <a:srgbClr val="204056">
                        <a:alpha val="8249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822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</a:rPr>
                        <a:t>site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</a:rPr>
                        <a:t>1365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45.5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9675043"/>
                  </a:ext>
                </a:extLst>
              </a:tr>
              <a:tr h="32822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</a:rPr>
                        <a:t>iphone_t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</a:rPr>
                        <a:t>622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20.73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3975716"/>
                  </a:ext>
                </a:extLst>
              </a:tr>
              <a:tr h="32822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</a:rPr>
                        <a:t>android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</a:rPr>
                        <a:t>547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18.23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7545575"/>
                  </a:ext>
                </a:extLst>
              </a:tr>
              <a:tr h="32822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</a:rPr>
                        <a:t>ipad_t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</a:rPr>
                        <a:t>290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9.66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5117040"/>
                  </a:ext>
                </a:extLst>
              </a:tr>
              <a:tr h="32822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</a:rPr>
                        <a:t>embed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</a:rPr>
                        <a:t>125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4.16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3324060"/>
                  </a:ext>
                </a:extLst>
              </a:tr>
              <a:tr h="32822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</a:rPr>
                        <a:t>xbox_one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</a:rPr>
                        <a:t>22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0.73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8240067"/>
                  </a:ext>
                </a:extLst>
              </a:tr>
              <a:tr h="32822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</a:rPr>
                        <a:t>home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</a:rPr>
                        <a:t>16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0.53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5687929"/>
                  </a:ext>
                </a:extLst>
              </a:tr>
              <a:tr h="32822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</a:rPr>
                        <a:t>amazon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</a:rPr>
                        <a:t>6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0.2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5350380"/>
                  </a:ext>
                </a:extLst>
              </a:tr>
              <a:tr h="32822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</a:rPr>
                        <a:t>frontpage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0.13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8801724"/>
                  </a:ext>
                </a:extLst>
              </a:tr>
              <a:tr h="30349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</a:rPr>
                        <a:t>xbox360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0.03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418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</a:rPr>
                        <a:t>roku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0.03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418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</a:rPr>
                        <a:t>chromecast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0.03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77469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4056">
            <a:alpha val="82490"/>
          </a:srgbClr>
        </a:solidFill>
        <a:effectLst/>
      </p:bgPr>
    </p:bg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 txBox="1"/>
          <p:nvPr/>
        </p:nvSpPr>
        <p:spPr>
          <a:xfrm>
            <a:off x="753000" y="1543050"/>
            <a:ext cx="76380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5. Games and their genres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73730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311700" y="181914"/>
            <a:ext cx="8520600" cy="4817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5. </a:t>
            </a:r>
            <a:r>
              <a:rPr lang="en-US" sz="2400" dirty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Specify group of the games into their genres?</a:t>
            </a:r>
          </a:p>
        </p:txBody>
      </p:sp>
      <p:sp>
        <p:nvSpPr>
          <p:cNvPr id="323" name="Shape 323"/>
          <p:cNvSpPr txBox="1"/>
          <p:nvPr/>
        </p:nvSpPr>
        <p:spPr>
          <a:xfrm>
            <a:off x="311699" y="1941442"/>
            <a:ext cx="4035013" cy="3020139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000" b="0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WITH</a:t>
            </a:r>
            <a:r>
              <a:rPr lang="en-US" sz="1000" b="0" dirty="0">
                <a:solidFill>
                  <a:srgbClr val="FFFF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genre </a:t>
            </a:r>
            <a:r>
              <a:rPr lang="en-US" sz="1000" b="0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en-US" sz="1000" b="0" dirty="0">
                <a:solidFill>
                  <a:srgbClr val="FFFF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0" dirty="0">
                <a:solidFill>
                  <a:srgbClr val="FFFF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endParaRPr lang="en-US" sz="1000" b="0" dirty="0">
              <a:solidFill>
                <a:srgbClr val="FFFFFF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0" dirty="0">
                <a:solidFill>
                  <a:srgbClr val="FFFF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</a:t>
            </a:r>
            <a:r>
              <a:rPr lang="en-US" sz="1000" b="0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en-US" sz="1000" b="0" dirty="0">
                <a:solidFill>
                  <a:srgbClr val="FFFF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game</a:t>
            </a:r>
            <a:r>
              <a:rPr lang="en-US" sz="1000" b="0" dirty="0">
                <a:solidFill>
                  <a:srgbClr val="FFFF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endParaRPr lang="en-US" sz="1000" b="0" dirty="0">
              <a:solidFill>
                <a:srgbClr val="FFFFFF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0" dirty="0">
                <a:solidFill>
                  <a:srgbClr val="FFFF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</a:t>
            </a:r>
            <a:r>
              <a:rPr lang="en-US" sz="1000" b="0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CASE</a:t>
            </a:r>
            <a:endParaRPr lang="en-US" sz="1000" b="0" dirty="0">
              <a:solidFill>
                <a:srgbClr val="FFFFFF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0" dirty="0">
                <a:solidFill>
                  <a:srgbClr val="FFFF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  </a:t>
            </a:r>
            <a:r>
              <a:rPr lang="en-US" sz="1000" b="0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WHEN</a:t>
            </a:r>
            <a:r>
              <a:rPr lang="en-US" sz="1000" b="0" dirty="0">
                <a:solidFill>
                  <a:srgbClr val="FFFF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0" dirty="0">
                <a:solidFill>
                  <a:srgbClr val="FFFF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0" dirty="0">
                <a:solidFill>
                  <a:srgbClr val="FFFF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game = </a:t>
            </a:r>
            <a:r>
              <a:rPr lang="en-US" sz="1000" b="0" dirty="0">
                <a:solidFill>
                  <a:srgbClr val="CE917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'League of Legends'</a:t>
            </a:r>
            <a:r>
              <a:rPr lang="en-US" sz="1000" b="0" dirty="0">
                <a:solidFill>
                  <a:srgbClr val="FFFF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000" b="0" dirty="0">
                <a:solidFill>
                  <a:srgbClr val="FFFF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0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OR</a:t>
            </a:r>
            <a:r>
              <a:rPr lang="en-US" sz="1000" b="0" dirty="0">
                <a:solidFill>
                  <a:srgbClr val="FFFF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US" sz="1000" b="0" dirty="0">
                <a:solidFill>
                  <a:srgbClr val="FFFF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    </a:t>
            </a:r>
            <a:r>
              <a:rPr lang="en-US" sz="1000" b="0" dirty="0">
                <a:solidFill>
                  <a:srgbClr val="FFFF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0" dirty="0">
                <a:solidFill>
                  <a:srgbClr val="FFFF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game = </a:t>
            </a:r>
            <a:r>
              <a:rPr lang="en-US" sz="1000" b="0" dirty="0">
                <a:solidFill>
                  <a:srgbClr val="CE917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'Dota 2'</a:t>
            </a:r>
            <a:r>
              <a:rPr lang="en-US" sz="1000" b="0" dirty="0">
                <a:solidFill>
                  <a:srgbClr val="FFFF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000" b="0" dirty="0">
                <a:solidFill>
                  <a:srgbClr val="FFFF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0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OR</a:t>
            </a:r>
            <a:endParaRPr lang="en-US" sz="1000" b="0" dirty="0">
              <a:solidFill>
                <a:srgbClr val="FFFFFF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0" dirty="0">
                <a:solidFill>
                  <a:srgbClr val="FFFF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    </a:t>
            </a:r>
            <a:r>
              <a:rPr lang="en-US" sz="1000" b="0" dirty="0">
                <a:solidFill>
                  <a:srgbClr val="FFFF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0" dirty="0">
                <a:solidFill>
                  <a:srgbClr val="FFFF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game = </a:t>
            </a:r>
            <a:r>
              <a:rPr lang="en-US" sz="1000" b="0" dirty="0">
                <a:solidFill>
                  <a:srgbClr val="CE917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'Heroes of the Storm'</a:t>
            </a:r>
            <a:r>
              <a:rPr lang="en-US" sz="1000" b="0" dirty="0">
                <a:solidFill>
                  <a:srgbClr val="FFFF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sz="1000" b="0" dirty="0">
              <a:solidFill>
                <a:srgbClr val="FFFFFF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0" dirty="0">
                <a:solidFill>
                  <a:srgbClr val="FFFF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   </a:t>
            </a:r>
            <a:r>
              <a:rPr lang="en-US" sz="1000" b="0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THEN</a:t>
            </a:r>
            <a:r>
              <a:rPr lang="en-US" sz="1000" b="0" dirty="0">
                <a:solidFill>
                  <a:srgbClr val="FFFF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0" dirty="0">
                <a:solidFill>
                  <a:srgbClr val="CE917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'MOBA'</a:t>
            </a:r>
            <a:endParaRPr lang="en-US" sz="1000" b="0" dirty="0">
              <a:solidFill>
                <a:srgbClr val="FFFFFF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0" dirty="0">
                <a:solidFill>
                  <a:srgbClr val="FFFF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  </a:t>
            </a:r>
            <a:r>
              <a:rPr lang="en-US" sz="1000" b="0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WHEN</a:t>
            </a:r>
            <a:r>
              <a:rPr lang="en-US" sz="1000" b="0" dirty="0">
                <a:solidFill>
                  <a:srgbClr val="FFFF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game = </a:t>
            </a:r>
            <a:r>
              <a:rPr lang="en-US" sz="1000" b="0" dirty="0">
                <a:solidFill>
                  <a:srgbClr val="CE917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'Counter-Strike: Global Offensive'</a:t>
            </a:r>
            <a:r>
              <a:rPr lang="en-US" sz="1000" b="0" dirty="0">
                <a:solidFill>
                  <a:srgbClr val="FFFF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0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THEN</a:t>
            </a:r>
            <a:r>
              <a:rPr lang="en-US" sz="1000" b="0" dirty="0">
                <a:solidFill>
                  <a:srgbClr val="FFFF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0" dirty="0">
                <a:solidFill>
                  <a:srgbClr val="CE917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'FPS'</a:t>
            </a:r>
            <a:endParaRPr lang="en-US" sz="1000" b="0" dirty="0">
              <a:solidFill>
                <a:srgbClr val="FFFFFF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0" dirty="0">
                <a:solidFill>
                  <a:srgbClr val="FFFF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  </a:t>
            </a:r>
            <a:r>
              <a:rPr lang="en-US" sz="1000" b="0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WHEN</a:t>
            </a:r>
            <a:r>
              <a:rPr lang="en-US" sz="1000" b="0" dirty="0">
                <a:solidFill>
                  <a:srgbClr val="FFFF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0" dirty="0">
                <a:solidFill>
                  <a:srgbClr val="FFFF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0" dirty="0">
                <a:solidFill>
                  <a:srgbClr val="FFFF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game = </a:t>
            </a:r>
            <a:r>
              <a:rPr lang="en-US" sz="1000" b="0" dirty="0">
                <a:solidFill>
                  <a:srgbClr val="CE917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'DayZ'</a:t>
            </a:r>
            <a:r>
              <a:rPr lang="en-US" sz="1000" b="0" dirty="0">
                <a:solidFill>
                  <a:srgbClr val="FFFF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000" b="0" dirty="0">
                <a:solidFill>
                  <a:srgbClr val="FFFF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0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OR</a:t>
            </a:r>
            <a:endParaRPr lang="en-US" sz="1000" b="0" dirty="0">
              <a:solidFill>
                <a:srgbClr val="FFFFFF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0" dirty="0">
                <a:solidFill>
                  <a:srgbClr val="FFFF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    </a:t>
            </a:r>
            <a:r>
              <a:rPr lang="en-US" sz="1000" b="0" dirty="0">
                <a:solidFill>
                  <a:srgbClr val="FFFF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0" dirty="0">
                <a:solidFill>
                  <a:srgbClr val="FFFF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game = </a:t>
            </a:r>
            <a:r>
              <a:rPr lang="en-US" sz="1000" b="0" dirty="0">
                <a:solidFill>
                  <a:srgbClr val="CE917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'ARK: Survival Evolved'</a:t>
            </a:r>
            <a:r>
              <a:rPr lang="en-US" sz="1000" b="0" dirty="0">
                <a:solidFill>
                  <a:srgbClr val="FFFF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000" b="0" dirty="0">
                <a:solidFill>
                  <a:srgbClr val="FFFF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US" sz="1000" b="0" dirty="0">
                <a:solidFill>
                  <a:srgbClr val="FFFF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  </a:t>
            </a:r>
            <a:r>
              <a:rPr lang="en-US" sz="1000" b="0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THEN</a:t>
            </a:r>
            <a:r>
              <a:rPr lang="en-US" sz="1000" b="0" dirty="0">
                <a:solidFill>
                  <a:srgbClr val="FFFF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0" dirty="0">
                <a:solidFill>
                  <a:srgbClr val="CE917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'survival'</a:t>
            </a:r>
            <a:endParaRPr lang="en-US" sz="1000" b="0" dirty="0">
              <a:solidFill>
                <a:srgbClr val="FFFFFF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0" dirty="0">
                <a:solidFill>
                  <a:srgbClr val="FFFF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  </a:t>
            </a:r>
            <a:r>
              <a:rPr lang="en-US" sz="1000" b="0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r>
              <a:rPr lang="en-US" sz="1000" b="0" dirty="0">
                <a:solidFill>
                  <a:srgbClr val="FFFF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0" dirty="0">
                <a:solidFill>
                  <a:srgbClr val="CE917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'Other'</a:t>
            </a:r>
            <a:endParaRPr lang="en-US" sz="1000" b="0" dirty="0">
              <a:solidFill>
                <a:srgbClr val="FFFFFF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0" dirty="0">
                <a:solidFill>
                  <a:srgbClr val="FFFF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  </a:t>
            </a:r>
            <a:r>
              <a:rPr lang="en-US" sz="1000" b="0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n-US" sz="1000" b="0" dirty="0">
                <a:solidFill>
                  <a:srgbClr val="FFFF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0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en-US" sz="1000" b="0" dirty="0">
                <a:solidFill>
                  <a:srgbClr val="FFFF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0" dirty="0">
                <a:solidFill>
                  <a:srgbClr val="CE917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'genre'</a:t>
            </a:r>
            <a:r>
              <a:rPr lang="en-US" sz="1000" b="0" dirty="0">
                <a:solidFill>
                  <a:srgbClr val="FFFF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endParaRPr lang="en-US" sz="1000" b="0" dirty="0">
              <a:solidFill>
                <a:srgbClr val="FFFFFF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0" dirty="0">
                <a:solidFill>
                  <a:srgbClr val="FFFF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  COUNT</a:t>
            </a:r>
            <a:r>
              <a:rPr lang="en-US" sz="1000" b="0" dirty="0">
                <a:solidFill>
                  <a:srgbClr val="FFFF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0" dirty="0">
                <a:solidFill>
                  <a:srgbClr val="FFFF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sz="1000" b="0" dirty="0">
                <a:solidFill>
                  <a:srgbClr val="FFFF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sz="1000" b="0" dirty="0">
              <a:solidFill>
                <a:srgbClr val="FFFFFF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0" dirty="0">
                <a:solidFill>
                  <a:srgbClr val="FFFF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  </a:t>
            </a:r>
            <a:r>
              <a:rPr lang="en-US" sz="1000" b="0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en-US" sz="1000" b="0" dirty="0">
                <a:solidFill>
                  <a:srgbClr val="FFFF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stream</a:t>
            </a:r>
          </a:p>
          <a:p>
            <a:r>
              <a:rPr lang="en-US" sz="1000" b="0" dirty="0">
                <a:solidFill>
                  <a:srgbClr val="FFFF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  </a:t>
            </a:r>
            <a:r>
              <a:rPr lang="en-US" sz="1000" b="0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GROUP</a:t>
            </a:r>
            <a:r>
              <a:rPr lang="en-US" sz="1000" b="0" dirty="0">
                <a:solidFill>
                  <a:srgbClr val="FFFF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0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BY</a:t>
            </a:r>
            <a:r>
              <a:rPr lang="en-US" sz="1000" b="0" dirty="0">
                <a:solidFill>
                  <a:srgbClr val="FFFF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1</a:t>
            </a:r>
          </a:p>
          <a:p>
            <a:r>
              <a:rPr lang="en-US" sz="1000" b="0" dirty="0">
                <a:solidFill>
                  <a:srgbClr val="FFFF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  </a:t>
            </a:r>
            <a:r>
              <a:rPr lang="en-US" sz="1000" b="0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ORDER</a:t>
            </a:r>
            <a:r>
              <a:rPr lang="en-US" sz="1000" b="0" dirty="0">
                <a:solidFill>
                  <a:srgbClr val="FFFF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0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BY</a:t>
            </a:r>
            <a:r>
              <a:rPr lang="en-US" sz="1000" b="0" dirty="0">
                <a:solidFill>
                  <a:srgbClr val="FFFF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3 </a:t>
            </a:r>
            <a:r>
              <a:rPr lang="en-US" sz="1000" b="0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DESC</a:t>
            </a:r>
            <a:r>
              <a:rPr lang="en-US" sz="1000" b="0" dirty="0">
                <a:solidFill>
                  <a:srgbClr val="FFFF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en-US" sz="1000" b="0" dirty="0">
                <a:solidFill>
                  <a:srgbClr val="FFFF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0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en-US" sz="1000" b="0" dirty="0">
                <a:solidFill>
                  <a:srgbClr val="FFFF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* </a:t>
            </a:r>
            <a:r>
              <a:rPr lang="en-US" sz="1000" b="0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en-US" sz="1000" b="0" dirty="0">
                <a:solidFill>
                  <a:srgbClr val="FFFF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genre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24" name="Shape 324"/>
          <p:cNvSpPr txBox="1"/>
          <p:nvPr/>
        </p:nvSpPr>
        <p:spPr>
          <a:xfrm>
            <a:off x="311699" y="840518"/>
            <a:ext cx="4035012" cy="975030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23850" lvl="0" indent="-171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 panose="020B0604020202020204" pitchFamily="34" charset="0"/>
              <a:buChar char="•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You can see the genres of games beside them.</a:t>
            </a:r>
          </a:p>
          <a:p>
            <a:pPr marL="323850" lvl="0" indent="-171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 panose="020B0604020202020204" pitchFamily="34" charset="0"/>
              <a:buChar char="•"/>
            </a:pPr>
            <a:endParaRPr lang="en-US" sz="1200" dirty="0">
              <a:latin typeface="Roboto"/>
              <a:ea typeface="Roboto"/>
              <a:cs typeface="Roboto"/>
              <a:sym typeface="Roboto"/>
            </a:endParaRPr>
          </a:p>
          <a:p>
            <a:pPr marL="323850" lvl="0" indent="-171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 panose="020B0604020202020204" pitchFamily="34" charset="0"/>
              <a:buChar char="•"/>
            </a:pPr>
            <a:r>
              <a:rPr lang="en-US" sz="1200" dirty="0">
                <a:latin typeface="Roboto"/>
                <a:ea typeface="Roboto"/>
              </a:rPr>
              <a:t>Multiplayer Online Battle Arena (MOBA), First Person Shooter (FPS), Survival</a:t>
            </a:r>
            <a:r>
              <a:rPr lang="en-US" sz="1200" dirty="0">
                <a:latin typeface="Roboto"/>
                <a:ea typeface="Roboto"/>
                <a:sym typeface="Roboto"/>
              </a:rPr>
              <a:t>.</a:t>
            </a:r>
          </a:p>
        </p:txBody>
      </p:sp>
      <p:graphicFrame>
        <p:nvGraphicFramePr>
          <p:cNvPr id="325" name="Shape 325"/>
          <p:cNvGraphicFramePr/>
          <p:nvPr>
            <p:extLst>
              <p:ext uri="{D42A27DB-BD31-4B8C-83A1-F6EECF244321}">
                <p14:modId xmlns:p14="http://schemas.microsoft.com/office/powerpoint/2010/main" val="1510602939"/>
              </p:ext>
            </p:extLst>
          </p:nvPr>
        </p:nvGraphicFramePr>
        <p:xfrm>
          <a:off x="4638261" y="834390"/>
          <a:ext cx="4446106" cy="4127192"/>
        </p:xfrm>
        <a:graphic>
          <a:graphicData uri="http://schemas.openxmlformats.org/drawingml/2006/table">
            <a:tbl>
              <a:tblPr>
                <a:noFill/>
                <a:tableStyleId>{8628B589-4659-4227-9C68-565DD4A46BFE}</a:tableStyleId>
              </a:tblPr>
              <a:tblGrid>
                <a:gridCol w="23323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2283">
                  <a:extLst>
                    <a:ext uri="{9D8B030D-6E8A-4147-A177-3AD203B41FA5}">
                      <a16:colId xmlns:a16="http://schemas.microsoft.com/office/drawing/2014/main" val="2543665651"/>
                    </a:ext>
                  </a:extLst>
                </a:gridCol>
                <a:gridCol w="9714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7477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  <a:effectLst/>
                        </a:rPr>
                        <a:t>Campaign</a:t>
                      </a:r>
                    </a:p>
                  </a:txBody>
                  <a:tcPr anchor="ctr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  <a:effectLst/>
                        </a:rPr>
                        <a:t>Genre</a:t>
                      </a:r>
                    </a:p>
                  </a:txBody>
                  <a:tcPr anchor="ctr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  <a:effectLst/>
                        </a:rPr>
                        <a:t>Users</a:t>
                      </a:r>
                    </a:p>
                  </a:txBody>
                  <a:tcPr anchor="ctr">
                    <a:solidFill>
                      <a:srgbClr val="204056">
                        <a:alpha val="8249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3981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  <a:effectLst/>
                        </a:rPr>
                        <a:t>League of Legends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MOBA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1070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3981"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Dota 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MOBA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472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1661366"/>
                  </a:ext>
                </a:extLst>
              </a:tr>
              <a:tr h="253981"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Counter-Strike: Global Offensive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FPS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302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44830458"/>
                  </a:ext>
                </a:extLst>
              </a:tr>
              <a:tr h="253981"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DayZ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survival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239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81997460"/>
                  </a:ext>
                </a:extLst>
              </a:tr>
              <a:tr h="253981"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Heroes of the Storm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MOBA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  <a:effectLst/>
                        </a:rPr>
                        <a:t>210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34087610"/>
                  </a:ext>
                </a:extLst>
              </a:tr>
              <a:tr h="253981"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The Binding of Isaac: Rebirth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Other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171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24031353"/>
                  </a:ext>
                </a:extLst>
              </a:tr>
              <a:tr h="253981"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Gaming Talk Shows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Other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170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38692753"/>
                  </a:ext>
                </a:extLst>
              </a:tr>
              <a:tr h="253981"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Hearthstone: Heroes of Warcraft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Other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90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9257819"/>
                  </a:ext>
                </a:extLst>
              </a:tr>
              <a:tr h="253981"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World of Tanks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Other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86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63864480"/>
                  </a:ext>
                </a:extLst>
              </a:tr>
              <a:tr h="253981"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Agar.io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Other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71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7216593"/>
                  </a:ext>
                </a:extLst>
              </a:tr>
              <a:tr h="253981"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Rocket League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Other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49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85874687"/>
                  </a:ext>
                </a:extLst>
              </a:tr>
              <a:tr h="253981"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SpeedRunners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Other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20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88316315"/>
                  </a:ext>
                </a:extLst>
              </a:tr>
              <a:tr h="253981"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ARK: Survival Evolved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survival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19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39549416"/>
                  </a:ext>
                </a:extLst>
              </a:tr>
              <a:tr h="253981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  <a:effectLst/>
                        </a:rPr>
                        <a:t>NULL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Other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  <a:effectLst/>
                        </a:rPr>
                        <a:t>15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71681283"/>
                  </a:ext>
                </a:extLst>
              </a:tr>
              <a:tr h="253981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  <a:effectLst/>
                        </a:rPr>
                        <a:t>Other games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  <a:effectLst/>
                        </a:rPr>
                        <a:t>Other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  <a:effectLst/>
                        </a:rPr>
                        <a:t>16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82985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423235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4056">
            <a:alpha val="82490"/>
          </a:srgbClr>
        </a:solidFill>
        <a:effectLst/>
      </p:bgPr>
    </p:bg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 txBox="1"/>
          <p:nvPr/>
        </p:nvSpPr>
        <p:spPr>
          <a:xfrm>
            <a:off x="753000" y="1543050"/>
            <a:ext cx="76380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6. Viewers in each hour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33090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 txBox="1"/>
          <p:nvPr/>
        </p:nvSpPr>
        <p:spPr>
          <a:xfrm>
            <a:off x="306663" y="3612851"/>
            <a:ext cx="2981467" cy="1386511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100" b="0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en-US" sz="1100" b="0" dirty="0">
                <a:solidFill>
                  <a:srgbClr val="FFFF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US" sz="1100" b="0" dirty="0">
                <a:solidFill>
                  <a:srgbClr val="FFFF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</a:t>
            </a:r>
            <a:r>
              <a:rPr lang="en-US" sz="1100" b="0" dirty="0" err="1">
                <a:solidFill>
                  <a:srgbClr val="FFFF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strftime</a:t>
            </a:r>
            <a:r>
              <a:rPr lang="en-US" sz="1100" b="0" dirty="0">
                <a:solidFill>
                  <a:srgbClr val="FFFF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100" b="0" dirty="0">
                <a:solidFill>
                  <a:srgbClr val="CE917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'%H'</a:t>
            </a:r>
            <a:r>
              <a:rPr lang="en-US" sz="1100" b="0" dirty="0">
                <a:solidFill>
                  <a:srgbClr val="FFFF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100" b="0" dirty="0">
                <a:solidFill>
                  <a:srgbClr val="FFFF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time</a:t>
            </a:r>
            <a:r>
              <a:rPr lang="en-US" sz="1100" b="0" dirty="0">
                <a:solidFill>
                  <a:srgbClr val="FFFF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100" b="0" dirty="0">
                <a:solidFill>
                  <a:srgbClr val="FFFF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0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en-US" sz="1100" b="0" dirty="0">
                <a:solidFill>
                  <a:srgbClr val="FFFF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0" dirty="0">
                <a:solidFill>
                  <a:srgbClr val="CE917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'Time'</a:t>
            </a:r>
            <a:r>
              <a:rPr lang="en-US" sz="1100" b="0" dirty="0">
                <a:solidFill>
                  <a:srgbClr val="FFFF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endParaRPr lang="en-US" sz="1100" b="0" dirty="0">
              <a:solidFill>
                <a:srgbClr val="FFFFFF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b="0" dirty="0">
                <a:solidFill>
                  <a:srgbClr val="FFFF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COUNT</a:t>
            </a:r>
            <a:r>
              <a:rPr lang="en-US" sz="1100" b="0" dirty="0">
                <a:solidFill>
                  <a:srgbClr val="FFFF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100" b="0" dirty="0">
                <a:solidFill>
                  <a:srgbClr val="FFFF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sz="1100" b="0" dirty="0">
                <a:solidFill>
                  <a:srgbClr val="FFFF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100" b="0" dirty="0">
                <a:solidFill>
                  <a:srgbClr val="FFFF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0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en-US" sz="1100" b="0" dirty="0">
                <a:solidFill>
                  <a:srgbClr val="FFFF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0" dirty="0">
                <a:solidFill>
                  <a:srgbClr val="CE917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'View count '</a:t>
            </a:r>
            <a:endParaRPr lang="en-US" sz="1100" b="0" dirty="0">
              <a:solidFill>
                <a:srgbClr val="FFFFFF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b="0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en-US" sz="1100" b="0" dirty="0">
                <a:solidFill>
                  <a:srgbClr val="FFFF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stream</a:t>
            </a:r>
          </a:p>
          <a:p>
            <a:r>
              <a:rPr lang="en-US" sz="1100" b="0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WHERE</a:t>
            </a:r>
            <a:r>
              <a:rPr lang="en-US" sz="1100" b="0" dirty="0">
                <a:solidFill>
                  <a:srgbClr val="FFFF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country = </a:t>
            </a:r>
            <a:r>
              <a:rPr lang="en-US" sz="1100" b="0" dirty="0">
                <a:solidFill>
                  <a:srgbClr val="CE917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'US'</a:t>
            </a:r>
            <a:endParaRPr lang="en-US" sz="1100" b="0" dirty="0">
              <a:solidFill>
                <a:srgbClr val="FFFFFF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b="0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GROUP</a:t>
            </a:r>
            <a:r>
              <a:rPr lang="en-US" sz="1100" b="0" dirty="0">
                <a:solidFill>
                  <a:srgbClr val="FFFF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0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BY</a:t>
            </a:r>
            <a:r>
              <a:rPr lang="en-US" sz="1100" b="0" dirty="0">
                <a:solidFill>
                  <a:srgbClr val="FFFF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1</a:t>
            </a:r>
          </a:p>
          <a:p>
            <a:r>
              <a:rPr lang="en-US" sz="1100" b="0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ORDER</a:t>
            </a:r>
            <a:r>
              <a:rPr lang="en-US" sz="1100" b="0" dirty="0">
                <a:solidFill>
                  <a:srgbClr val="FFFF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0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BY</a:t>
            </a:r>
            <a:r>
              <a:rPr lang="en-US" sz="1100" b="0" dirty="0">
                <a:solidFill>
                  <a:srgbClr val="FFFF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2 </a:t>
            </a:r>
            <a:r>
              <a:rPr lang="en-US" sz="1100" b="0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DESC</a:t>
            </a:r>
            <a:endParaRPr lang="en-US" sz="1100" b="0" dirty="0">
              <a:solidFill>
                <a:srgbClr val="FFFFFF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24" name="Shape 324"/>
          <p:cNvSpPr txBox="1"/>
          <p:nvPr/>
        </p:nvSpPr>
        <p:spPr>
          <a:xfrm>
            <a:off x="306663" y="837393"/>
            <a:ext cx="2981466" cy="2700937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23850" lvl="0" indent="-171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 panose="020B0604020202020204" pitchFamily="34" charset="0"/>
              <a:buChar char="•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Because of time differences I Choose US as most country that players and viewers therefore  you can see which hour of the day users watch streams the most in tables.</a:t>
            </a:r>
          </a:p>
          <a:p>
            <a:pPr marL="323850" lvl="0" indent="-171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 panose="020B0604020202020204" pitchFamily="34" charset="0"/>
              <a:buChar char="•"/>
            </a:pPr>
            <a:r>
              <a:rPr lang="en-US" sz="1200" dirty="0">
                <a:latin typeface="Roboto"/>
                <a:ea typeface="Roboto"/>
              </a:rPr>
              <a:t>Users mostly watch streams from 18 – 22 and from 5 – 10 twitch have least viewers.</a:t>
            </a:r>
          </a:p>
          <a:p>
            <a:pPr marL="323850" lvl="0" indent="-171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 panose="020B0604020202020204" pitchFamily="34" charset="0"/>
              <a:buChar char="•"/>
            </a:pPr>
            <a:r>
              <a:rPr lang="en-US" sz="1200" dirty="0">
                <a:latin typeface="Roboto"/>
                <a:ea typeface="Roboto"/>
              </a:rPr>
              <a:t>Except (20 - 21) and (5 – 10) we don’t have a lot of difference between viewers so most of the day people get online to see streams.</a:t>
            </a:r>
          </a:p>
        </p:txBody>
      </p:sp>
      <p:graphicFrame>
        <p:nvGraphicFramePr>
          <p:cNvPr id="325" name="Shape 325"/>
          <p:cNvGraphicFramePr/>
          <p:nvPr>
            <p:extLst>
              <p:ext uri="{D42A27DB-BD31-4B8C-83A1-F6EECF244321}">
                <p14:modId xmlns:p14="http://schemas.microsoft.com/office/powerpoint/2010/main" val="388671382"/>
              </p:ext>
            </p:extLst>
          </p:nvPr>
        </p:nvGraphicFramePr>
        <p:xfrm>
          <a:off x="3674027" y="837392"/>
          <a:ext cx="2386584" cy="4161965"/>
        </p:xfrm>
        <a:graphic>
          <a:graphicData uri="http://schemas.openxmlformats.org/drawingml/2006/table">
            <a:tbl>
              <a:tblPr>
                <a:noFill/>
                <a:tableStyleId>{8628B589-4659-4227-9C68-565DD4A46BFE}</a:tableStyleId>
              </a:tblPr>
              <a:tblGrid>
                <a:gridCol w="11932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93292">
                  <a:extLst>
                    <a:ext uri="{9D8B030D-6E8A-4147-A177-3AD203B41FA5}">
                      <a16:colId xmlns:a16="http://schemas.microsoft.com/office/drawing/2014/main" val="2543665651"/>
                    </a:ext>
                  </a:extLst>
                </a:gridCol>
              </a:tblGrid>
              <a:tr h="365501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  <a:effectLst/>
                        </a:rPr>
                        <a:t>Time</a:t>
                      </a:r>
                    </a:p>
                  </a:txBody>
                  <a:tcPr anchor="ctr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  <a:effectLst/>
                        </a:rPr>
                        <a:t>View count</a:t>
                      </a:r>
                    </a:p>
                  </a:txBody>
                  <a:tcPr anchor="ctr">
                    <a:solidFill>
                      <a:srgbClr val="204056">
                        <a:alpha val="8249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6372"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chemeClr val="tx1"/>
                          </a:solidFill>
                          <a:effectLst/>
                        </a:rPr>
                        <a:t>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120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6372"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102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10655604"/>
                  </a:ext>
                </a:extLst>
              </a:tr>
              <a:tr h="316372"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81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2368662"/>
                  </a:ext>
                </a:extLst>
              </a:tr>
              <a:tr h="316372"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76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45380072"/>
                  </a:ext>
                </a:extLst>
              </a:tr>
              <a:tr h="316372"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71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06181761"/>
                  </a:ext>
                </a:extLst>
              </a:tr>
              <a:tr h="316372"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69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94827314"/>
                  </a:ext>
                </a:extLst>
              </a:tr>
              <a:tr h="316372"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63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07769474"/>
                  </a:ext>
                </a:extLst>
              </a:tr>
              <a:tr h="316372"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62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37848990"/>
                  </a:ext>
                </a:extLst>
              </a:tr>
              <a:tr h="316372"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58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002693"/>
                  </a:ext>
                </a:extLst>
              </a:tr>
              <a:tr h="316372"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55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6983549"/>
                  </a:ext>
                </a:extLst>
              </a:tr>
              <a:tr h="316372"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51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1661366"/>
                  </a:ext>
                </a:extLst>
              </a:tr>
              <a:tr h="316372"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chemeClr val="tx1"/>
                          </a:solidFill>
                          <a:effectLst/>
                        </a:rPr>
                        <a:t>48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44830458"/>
                  </a:ext>
                </a:extLst>
              </a:tr>
            </a:tbl>
          </a:graphicData>
        </a:graphic>
      </p:graphicFrame>
      <p:sp>
        <p:nvSpPr>
          <p:cNvPr id="6" name="Shape 322">
            <a:extLst>
              <a:ext uri="{FF2B5EF4-FFF2-40B4-BE49-F238E27FC236}">
                <a16:creationId xmlns:a16="http://schemas.microsoft.com/office/drawing/2014/main" id="{346F38E9-E1D8-4305-AAF6-246289464241}"/>
              </a:ext>
            </a:extLst>
          </p:cNvPr>
          <p:cNvSpPr txBox="1"/>
          <p:nvPr/>
        </p:nvSpPr>
        <p:spPr>
          <a:xfrm>
            <a:off x="281745" y="116649"/>
            <a:ext cx="8580509" cy="518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6. </a:t>
            </a:r>
            <a:r>
              <a:rPr lang="en-US" sz="2400" dirty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How many users view streams in each hours of day in U.S?</a:t>
            </a:r>
          </a:p>
        </p:txBody>
      </p:sp>
      <p:graphicFrame>
        <p:nvGraphicFramePr>
          <p:cNvPr id="7" name="Shape 325">
            <a:extLst>
              <a:ext uri="{FF2B5EF4-FFF2-40B4-BE49-F238E27FC236}">
                <a16:creationId xmlns:a16="http://schemas.microsoft.com/office/drawing/2014/main" id="{03F40D5D-7E52-46ED-BF4C-F164ECA8833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75179044"/>
              </p:ext>
            </p:extLst>
          </p:nvPr>
        </p:nvGraphicFramePr>
        <p:xfrm>
          <a:off x="6370103" y="829489"/>
          <a:ext cx="2384850" cy="4169868"/>
        </p:xfrm>
        <a:graphic>
          <a:graphicData uri="http://schemas.openxmlformats.org/drawingml/2006/table">
            <a:tbl>
              <a:tblPr>
                <a:noFill/>
                <a:tableStyleId>{8628B589-4659-4227-9C68-565DD4A46BFE}</a:tableStyleId>
              </a:tblPr>
              <a:tblGrid>
                <a:gridCol w="11155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69282">
                  <a:extLst>
                    <a:ext uri="{9D8B030D-6E8A-4147-A177-3AD203B41FA5}">
                      <a16:colId xmlns:a16="http://schemas.microsoft.com/office/drawing/2014/main" val="2543665651"/>
                    </a:ext>
                  </a:extLst>
                </a:gridCol>
              </a:tblGrid>
              <a:tr h="41202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  <a:effectLst/>
                        </a:rPr>
                        <a:t>Time</a:t>
                      </a:r>
                    </a:p>
                  </a:txBody>
                  <a:tcPr anchor="ctr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  <a:effectLst/>
                        </a:rPr>
                        <a:t>View count</a:t>
                      </a:r>
                    </a:p>
                  </a:txBody>
                  <a:tcPr anchor="ctr">
                    <a:solidFill>
                      <a:srgbClr val="204056">
                        <a:alpha val="8249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3154"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chemeClr val="tx1"/>
                          </a:solidFill>
                          <a:effectLst/>
                        </a:rPr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40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3154"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chemeClr val="tx1"/>
                          </a:solidFill>
                          <a:effectLst/>
                        </a:rPr>
                        <a:t>34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10655604"/>
                  </a:ext>
                </a:extLst>
              </a:tr>
              <a:tr h="313154"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chemeClr val="tx1"/>
                          </a:solidFill>
                          <a:effectLst/>
                        </a:rPr>
                        <a:t>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chemeClr val="tx1"/>
                          </a:solidFill>
                          <a:effectLst/>
                        </a:rPr>
                        <a:t>30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2368662"/>
                  </a:ext>
                </a:extLst>
              </a:tr>
              <a:tr h="313154"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chemeClr val="tx1"/>
                          </a:solidFill>
                          <a:effectLst/>
                        </a:rPr>
                        <a:t>29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45380072"/>
                  </a:ext>
                </a:extLst>
              </a:tr>
              <a:tr h="313154"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chemeClr val="tx1"/>
                          </a:solidFill>
                          <a:effectLst/>
                        </a:rPr>
                        <a:t>19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06181761"/>
                  </a:ext>
                </a:extLst>
              </a:tr>
              <a:tr h="313154"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chemeClr val="tx1"/>
                          </a:solidFill>
                          <a:effectLst/>
                        </a:rPr>
                        <a:t>17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94827314"/>
                  </a:ext>
                </a:extLst>
              </a:tr>
              <a:tr h="313154"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chemeClr val="tx1"/>
                          </a:solidFill>
                          <a:effectLst/>
                        </a:rPr>
                        <a:t>14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07769474"/>
                  </a:ext>
                </a:extLst>
              </a:tr>
              <a:tr h="313154"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09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chemeClr val="tx1"/>
                          </a:solidFill>
                          <a:effectLst/>
                        </a:rPr>
                        <a:t>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37848990"/>
                  </a:ext>
                </a:extLst>
              </a:tr>
              <a:tr h="313154"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002693"/>
                  </a:ext>
                </a:extLst>
              </a:tr>
              <a:tr h="313154"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6983549"/>
                  </a:ext>
                </a:extLst>
              </a:tr>
              <a:tr h="313154"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1661366"/>
                  </a:ext>
                </a:extLst>
              </a:tr>
              <a:tr h="313154"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chemeClr val="tx1"/>
                          </a:solidFill>
                          <a:effectLst/>
                        </a:rPr>
                        <a:t>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448304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444851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68C72FE-6190-E456-B1BC-E7B3C70979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18" t="7472" r="9103" b="4283"/>
          <a:stretch/>
        </p:blipFill>
        <p:spPr>
          <a:xfrm>
            <a:off x="2347861" y="217418"/>
            <a:ext cx="6729605" cy="4708663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C905D09-BB95-366F-D704-22E66D4467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534" y="435444"/>
            <a:ext cx="2281327" cy="317940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There is some uncertainty in these numbers because some people leave their browsers open. Let’s account for a 15% error in the </a:t>
            </a:r>
            <a:r>
              <a:rPr lang="en-US" dirty="0" err="1">
                <a:solidFill>
                  <a:schemeClr val="tx1"/>
                </a:solidFill>
              </a:rPr>
              <a:t>viewers_hour</a:t>
            </a:r>
            <a:r>
              <a:rPr lang="en-US" dirty="0">
                <a:solidFill>
                  <a:schemeClr val="tx1"/>
                </a:solidFill>
              </a:rPr>
              <a:t> data.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From 10 Am viewers count grows and in 21 get to the highest and then start to drop again</a:t>
            </a:r>
          </a:p>
        </p:txBody>
      </p:sp>
    </p:spTree>
    <p:extLst>
      <p:ext uri="{BB962C8B-B14F-4D97-AF65-F5344CB8AC3E}">
        <p14:creationId xmlns:p14="http://schemas.microsoft.com/office/powerpoint/2010/main" val="2464254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4056">
            <a:alpha val="82490"/>
          </a:srgbClr>
        </a:solidFill>
        <a:effectLst/>
      </p:bgPr>
    </p:bg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 txBox="1"/>
          <p:nvPr/>
        </p:nvSpPr>
        <p:spPr>
          <a:xfrm>
            <a:off x="753000" y="1543050"/>
            <a:ext cx="76380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7. </a:t>
            </a:r>
            <a:r>
              <a:rPr lang="en-US" sz="4800" dirty="0" err="1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Conclutions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66978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311700" y="292625"/>
            <a:ext cx="8520600" cy="615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7. </a:t>
            </a:r>
            <a:r>
              <a:rPr lang="en-US" sz="2400" b="1" dirty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Conclusions</a:t>
            </a:r>
          </a:p>
        </p:txBody>
      </p:sp>
      <p:sp>
        <p:nvSpPr>
          <p:cNvPr id="324" name="Shape 324"/>
          <p:cNvSpPr txBox="1"/>
          <p:nvPr/>
        </p:nvSpPr>
        <p:spPr>
          <a:xfrm>
            <a:off x="462897" y="1188072"/>
            <a:ext cx="8369403" cy="3105632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indent="-304800">
              <a:lnSpc>
                <a:spcPct val="115000"/>
              </a:lnSpc>
              <a:buSzPts val="1200"/>
              <a:buFont typeface="Roboto"/>
              <a:buChar char="●"/>
            </a:pPr>
            <a:r>
              <a:rPr lang="en-US" sz="1200" dirty="0">
                <a:latin typeface="Roboto"/>
                <a:ea typeface="Roboto"/>
                <a:sym typeface="Roboto"/>
              </a:rPr>
              <a:t>League of legends known as (LOL) is the most play that players choose for stream on twitch.</a:t>
            </a:r>
          </a:p>
          <a:p>
            <a:pPr marL="457200" indent="-304800">
              <a:lnSpc>
                <a:spcPct val="115000"/>
              </a:lnSpc>
              <a:buSzPts val="1200"/>
              <a:buFont typeface="Roboto"/>
              <a:buChar char="●"/>
            </a:pPr>
            <a:endParaRPr lang="en-US" sz="1200" dirty="0">
              <a:latin typeface="Roboto"/>
              <a:ea typeface="Roboto"/>
              <a:sym typeface="Roboto"/>
            </a:endParaRPr>
          </a:p>
          <a:p>
            <a:pPr marL="457200" indent="-304800">
              <a:lnSpc>
                <a:spcPct val="115000"/>
              </a:lnSpc>
              <a:buSzPts val="1200"/>
              <a:buFont typeface="Roboto"/>
              <a:buChar char="●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US have most players among all of the countries. It has 1062 players from 3000 players and second rank is Taiwan with 178 users.</a:t>
            </a:r>
          </a:p>
          <a:p>
            <a:pPr marL="457200" indent="-304800">
              <a:lnSpc>
                <a:spcPct val="115000"/>
              </a:lnSpc>
              <a:buSzPts val="1200"/>
              <a:buFont typeface="Roboto"/>
              <a:buChar char="●"/>
            </a:pPr>
            <a:endParaRPr lang="en-US" sz="1200" dirty="0">
              <a:latin typeface="Roboto"/>
              <a:ea typeface="Roboto"/>
              <a:cs typeface="Roboto"/>
              <a:sym typeface="Roboto"/>
            </a:endParaRPr>
          </a:p>
          <a:p>
            <a:pPr marL="457200" indent="-304800">
              <a:lnSpc>
                <a:spcPct val="115000"/>
              </a:lnSpc>
              <a:buSzPts val="1200"/>
              <a:buFont typeface="Roboto"/>
              <a:buChar char="●"/>
            </a:pPr>
            <a:r>
              <a:rPr lang="en-US" sz="1200" dirty="0">
                <a:latin typeface="Roboto"/>
                <a:ea typeface="Roboto"/>
                <a:sym typeface="Roboto"/>
              </a:rPr>
              <a:t>Most of users use site it self to watch streams so it’s the most wanted source and after that they use mobile phones to watch streams.</a:t>
            </a:r>
          </a:p>
          <a:p>
            <a:pPr marL="457200" indent="-304800">
              <a:lnSpc>
                <a:spcPct val="115000"/>
              </a:lnSpc>
              <a:buSzPts val="1200"/>
              <a:buFont typeface="Roboto"/>
              <a:buChar char="●"/>
            </a:pPr>
            <a:endParaRPr lang="en-US" sz="1200" dirty="0">
              <a:latin typeface="Roboto"/>
              <a:ea typeface="Roboto"/>
              <a:cs typeface="Roboto"/>
              <a:sym typeface="Roboto"/>
            </a:endParaRPr>
          </a:p>
          <a:p>
            <a:pPr marL="457200" indent="-304800">
              <a:lnSpc>
                <a:spcPct val="115000"/>
              </a:lnSpc>
              <a:buSzPts val="1200"/>
              <a:buFont typeface="Roboto"/>
              <a:buChar char="●"/>
            </a:pPr>
            <a:r>
              <a:rPr lang="en-US" sz="1200" dirty="0">
                <a:latin typeface="Roboto"/>
                <a:ea typeface="Roboto"/>
              </a:rPr>
              <a:t>Multiplayer Online Battle Arena (MOBA) is really popular among player and viewers, it contain more than 50 % of traffics.</a:t>
            </a:r>
          </a:p>
          <a:p>
            <a:pPr marL="457200" indent="-304800">
              <a:lnSpc>
                <a:spcPct val="115000"/>
              </a:lnSpc>
              <a:buSzPts val="1200"/>
              <a:buFont typeface="Roboto"/>
              <a:buChar char="●"/>
            </a:pPr>
            <a:endParaRPr lang="en-US" sz="1200" dirty="0">
              <a:latin typeface="Roboto"/>
              <a:ea typeface="Roboto"/>
              <a:cs typeface="Roboto"/>
              <a:sym typeface="Roboto"/>
            </a:endParaRPr>
          </a:p>
          <a:p>
            <a:pPr marL="457200" indent="-304800">
              <a:lnSpc>
                <a:spcPct val="115000"/>
              </a:lnSpc>
              <a:buSzPts val="1200"/>
              <a:buFont typeface="Roboto"/>
              <a:buChar char="●"/>
            </a:pPr>
            <a:r>
              <a:rPr lang="en-US" sz="1200" dirty="0">
                <a:latin typeface="Roboto"/>
                <a:ea typeface="Roboto"/>
              </a:rPr>
              <a:t>Users mostly watch streams from 18 – 22 and from 5 – 10 twitch have least viewers but </a:t>
            </a:r>
            <a:r>
              <a:rPr lang="en-US" sz="1200">
                <a:latin typeface="Roboto"/>
                <a:ea typeface="Roboto"/>
              </a:rPr>
              <a:t>they don’t have </a:t>
            </a:r>
            <a:r>
              <a:rPr lang="en-US" sz="1200" dirty="0">
                <a:latin typeface="Roboto"/>
                <a:ea typeface="Roboto"/>
              </a:rPr>
              <a:t>a lot of difference between viewers so most of the day people get online to see streams.</a:t>
            </a:r>
            <a:endParaRPr lang="en-US" sz="1200"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endParaRPr sz="12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7223800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295269"/>
                </a:solidFill>
              </a:rPr>
              <a:t>Table of Contents</a:t>
            </a:r>
            <a:endParaRPr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5" name="Shape 305"/>
          <p:cNvSpPr txBox="1"/>
          <p:nvPr/>
        </p:nvSpPr>
        <p:spPr>
          <a:xfrm>
            <a:off x="541350" y="821325"/>
            <a:ext cx="8061300" cy="4181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-38100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Roboto"/>
              <a:buAutoNum type="arabicPeriod"/>
            </a:pPr>
            <a:r>
              <a:rPr lang="en-US" sz="2000" dirty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</a:rPr>
              <a:t>What are the unique game and channels in stream</a:t>
            </a:r>
            <a:r>
              <a:rPr lang="en-US" sz="2000" dirty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?</a:t>
            </a:r>
          </a:p>
          <a:p>
            <a:pPr marL="457200" marR="0" lvl="0" indent="-38100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Roboto"/>
              <a:buAutoNum type="arabicPeriod"/>
            </a:pPr>
            <a:r>
              <a:rPr lang="en-US" sz="2000" dirty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What are the most popular games?</a:t>
            </a:r>
          </a:p>
          <a:p>
            <a:pPr marL="457200" marR="0" lvl="0" indent="-38100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Roboto"/>
              <a:buAutoNum type="arabicPeriod"/>
            </a:pPr>
            <a:r>
              <a:rPr lang="en-US" sz="2000" dirty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Where are most </a:t>
            </a:r>
            <a:r>
              <a:rPr lang="en-US" sz="2000" dirty="0" err="1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LoL</a:t>
            </a:r>
            <a:r>
              <a:rPr lang="en-US" sz="2000" dirty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stream viewers located?</a:t>
            </a:r>
          </a:p>
          <a:p>
            <a:pPr marL="457200" marR="0" lvl="0" indent="-38100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Roboto"/>
              <a:buAutoNum type="arabicPeriod"/>
            </a:pPr>
            <a:r>
              <a:rPr lang="en-US" sz="2000" dirty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What sources users use to watch players stream?</a:t>
            </a:r>
          </a:p>
          <a:p>
            <a:pPr marL="457200" marR="0" lvl="0" indent="-38100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Roboto"/>
              <a:buAutoNum type="arabicPeriod"/>
            </a:pPr>
            <a:r>
              <a:rPr lang="en-US" sz="2000" dirty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Specify group of the games into their genres?</a:t>
            </a:r>
          </a:p>
          <a:p>
            <a:pPr marL="457200" marR="0" lvl="0" indent="-38100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Roboto"/>
              <a:buAutoNum type="arabicPeriod"/>
            </a:pPr>
            <a:r>
              <a:rPr lang="en-US" sz="2000" dirty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What is view count for each hour?</a:t>
            </a:r>
          </a:p>
          <a:p>
            <a:pPr marL="457200" marR="0" lvl="0" indent="-38100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Roboto"/>
              <a:buAutoNum type="arabicPeriod"/>
            </a:pPr>
            <a:r>
              <a:rPr lang="en-US" sz="2000" dirty="0" err="1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Conclutions</a:t>
            </a:r>
            <a:endParaRPr sz="2000" dirty="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4056">
            <a:alpha val="82490"/>
          </a:srgbClr>
        </a:solidFill>
        <a:effectLst/>
      </p:bgPr>
    </p:bg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 txBox="1"/>
          <p:nvPr/>
        </p:nvSpPr>
        <p:spPr>
          <a:xfrm>
            <a:off x="753000" y="1543050"/>
            <a:ext cx="76380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1. </a:t>
            </a:r>
            <a:r>
              <a:rPr lang="en-US" sz="4800" dirty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Unique game and channels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 txBox="1"/>
          <p:nvPr/>
        </p:nvSpPr>
        <p:spPr>
          <a:xfrm>
            <a:off x="218662" y="3898834"/>
            <a:ext cx="4160634" cy="1001726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b="0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en-US" b="0" dirty="0">
                <a:solidFill>
                  <a:srgbClr val="FFFF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0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DISTINCT</a:t>
            </a:r>
            <a:r>
              <a:rPr lang="en-US" b="0" dirty="0">
                <a:solidFill>
                  <a:srgbClr val="FFFF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game </a:t>
            </a:r>
            <a:r>
              <a:rPr lang="en-US" b="0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stream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latin typeface="Courier New" panose="02070309020205020404" pitchFamily="49" charset="0"/>
              <a:ea typeface="Courier New"/>
              <a:cs typeface="Courier New" panose="02070309020205020404" pitchFamily="49" charset="0"/>
              <a:sym typeface="Courier New"/>
            </a:endParaRPr>
          </a:p>
          <a:p>
            <a:r>
              <a:rPr lang="en-US" b="0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en-US" b="0" dirty="0">
                <a:solidFill>
                  <a:srgbClr val="FFFF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0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DISTINCT</a:t>
            </a:r>
            <a:r>
              <a:rPr lang="en-US" b="0" dirty="0">
                <a:solidFill>
                  <a:srgbClr val="FFFF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channel </a:t>
            </a:r>
            <a:r>
              <a:rPr lang="en-US" b="0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chat</a:t>
            </a:r>
          </a:p>
        </p:txBody>
      </p:sp>
      <p:sp>
        <p:nvSpPr>
          <p:cNvPr id="324" name="Shape 324"/>
          <p:cNvSpPr txBox="1"/>
          <p:nvPr/>
        </p:nvSpPr>
        <p:spPr>
          <a:xfrm>
            <a:off x="208388" y="1311972"/>
            <a:ext cx="4170907" cy="2392011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indent="-304800">
              <a:lnSpc>
                <a:spcPct val="115000"/>
              </a:lnSpc>
              <a:buSzPts val="1200"/>
              <a:buFont typeface="Roboto"/>
              <a:buChar char="●"/>
            </a:pPr>
            <a:r>
              <a:rPr lang="en-US" sz="1200" dirty="0">
                <a:latin typeface="Roboto"/>
                <a:ea typeface="Roboto"/>
                <a:sym typeface="Roboto"/>
              </a:rPr>
              <a:t>We have two table on the right that shows what are the distinct games are on twitch stream and the other show the unique channels that are streaming.</a:t>
            </a:r>
          </a:p>
          <a:p>
            <a: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endParaRPr sz="12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325" name="Shape 325"/>
          <p:cNvGraphicFramePr/>
          <p:nvPr>
            <p:extLst>
              <p:ext uri="{D42A27DB-BD31-4B8C-83A1-F6EECF244321}">
                <p14:modId xmlns:p14="http://schemas.microsoft.com/office/powerpoint/2010/main" val="3838291898"/>
              </p:ext>
            </p:extLst>
          </p:nvPr>
        </p:nvGraphicFramePr>
        <p:xfrm>
          <a:off x="4572000" y="1311972"/>
          <a:ext cx="2080317" cy="3588588"/>
        </p:xfrm>
        <a:graphic>
          <a:graphicData uri="http://schemas.openxmlformats.org/drawingml/2006/table">
            <a:tbl>
              <a:tblPr>
                <a:noFill/>
                <a:tableStyleId>{8628B589-4659-4227-9C68-565DD4A46BFE}</a:tableStyleId>
              </a:tblPr>
              <a:tblGrid>
                <a:gridCol w="20803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9904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Segoe UI" panose="020B0502040204020203" pitchFamily="34" charset="0"/>
                        </a:rPr>
                        <a:t>Games</a:t>
                      </a:r>
                    </a:p>
                  </a:txBody>
                  <a:tcPr marL="9525" marR="9525" marT="9525" marB="0" anchor="ctr">
                    <a:solidFill>
                      <a:srgbClr val="204056">
                        <a:alpha val="8249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9049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  <a:effectLst/>
                        </a:rPr>
                        <a:t>League of Legends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9752201"/>
                  </a:ext>
                </a:extLst>
              </a:tr>
              <a:tr h="299049"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chemeClr val="tx1"/>
                          </a:solidFill>
                          <a:effectLst/>
                        </a:rPr>
                        <a:t>DayZ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5276346"/>
                  </a:ext>
                </a:extLst>
              </a:tr>
              <a:tr h="299049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  <a:effectLst/>
                        </a:rPr>
                        <a:t>Dota 2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7291297"/>
                  </a:ext>
                </a:extLst>
              </a:tr>
              <a:tr h="299049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  <a:effectLst/>
                        </a:rPr>
                        <a:t>Heroes of the Storm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348014"/>
                  </a:ext>
                </a:extLst>
              </a:tr>
              <a:tr h="299049"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chemeClr val="tx1"/>
                          </a:solidFill>
                          <a:effectLst/>
                        </a:rPr>
                        <a:t>Counter-Strike: Global Offensive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4957257"/>
                  </a:ext>
                </a:extLst>
              </a:tr>
              <a:tr h="299049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  <a:effectLst/>
                        </a:rPr>
                        <a:t>Hearthstone: Heroes of Warcraft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265661"/>
                  </a:ext>
                </a:extLst>
              </a:tr>
              <a:tr h="299049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  <a:effectLst/>
                        </a:rPr>
                        <a:t>The Binding of Isaac: Rebirth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7972725"/>
                  </a:ext>
                </a:extLst>
              </a:tr>
              <a:tr h="299049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  <a:effectLst/>
                        </a:rPr>
                        <a:t>Agar.io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2537620"/>
                  </a:ext>
                </a:extLst>
              </a:tr>
              <a:tr h="299049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  <a:effectLst/>
                        </a:rPr>
                        <a:t>Gaming Talk Shows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9675043"/>
                  </a:ext>
                </a:extLst>
              </a:tr>
              <a:tr h="299049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  <a:effectLst/>
                        </a:rPr>
                        <a:t>Rocket League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5687929"/>
                  </a:ext>
                </a:extLst>
              </a:tr>
              <a:tr h="299049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  <a:effectLst/>
                        </a:rPr>
                        <a:t>World of Tanks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5350380"/>
                  </a:ext>
                </a:extLst>
              </a:tr>
            </a:tbl>
          </a:graphicData>
        </a:graphic>
      </p:graphicFrame>
      <p:graphicFrame>
        <p:nvGraphicFramePr>
          <p:cNvPr id="7" name="Shape 325">
            <a:extLst>
              <a:ext uri="{FF2B5EF4-FFF2-40B4-BE49-F238E27FC236}">
                <a16:creationId xmlns:a16="http://schemas.microsoft.com/office/drawing/2014/main" id="{2CF4154B-3324-4BA1-A31B-A1BE2AF80F4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60909023"/>
              </p:ext>
            </p:extLst>
          </p:nvPr>
        </p:nvGraphicFramePr>
        <p:xfrm>
          <a:off x="6845022" y="1311972"/>
          <a:ext cx="2080317" cy="3588588"/>
        </p:xfrm>
        <a:graphic>
          <a:graphicData uri="http://schemas.openxmlformats.org/drawingml/2006/table">
            <a:tbl>
              <a:tblPr>
                <a:noFill/>
                <a:tableStyleId>{8628B589-4659-4227-9C68-565DD4A46BFE}</a:tableStyleId>
              </a:tblPr>
              <a:tblGrid>
                <a:gridCol w="20803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9904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Segoe UI" panose="020B0502040204020203" pitchFamily="34" charset="0"/>
                        </a:rPr>
                        <a:t>Channels</a:t>
                      </a:r>
                    </a:p>
                  </a:txBody>
                  <a:tcPr marL="9525" marR="9525" marT="9525" marB="0" anchor="ctr">
                    <a:solidFill>
                      <a:srgbClr val="204056">
                        <a:alpha val="8249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9049"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channel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9752201"/>
                  </a:ext>
                </a:extLst>
              </a:tr>
              <a:tr h="299049"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jerry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5276346"/>
                  </a:ext>
                </a:extLst>
              </a:tr>
              <a:tr h="299049"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elaine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7291297"/>
                  </a:ext>
                </a:extLst>
              </a:tr>
              <a:tr h="299049"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frank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348014"/>
                  </a:ext>
                </a:extLst>
              </a:tr>
              <a:tr h="299049"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estelle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4957257"/>
                  </a:ext>
                </a:extLst>
              </a:tr>
              <a:tr h="299049"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george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265661"/>
                  </a:ext>
                </a:extLst>
              </a:tr>
              <a:tr h="299049"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newman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7972725"/>
                  </a:ext>
                </a:extLst>
              </a:tr>
              <a:tr h="299049"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susan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2537620"/>
                  </a:ext>
                </a:extLst>
              </a:tr>
              <a:tr h="299049"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kramer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9675043"/>
                  </a:ext>
                </a:extLst>
              </a:tr>
              <a:tr h="299049"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morty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5687929"/>
                  </a:ext>
                </a:extLst>
              </a:tr>
              <a:tr h="299049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>
                          <a:solidFill>
                            <a:schemeClr val="tx1"/>
                          </a:solidFill>
                          <a:effectLst/>
                        </a:rPr>
                        <a:t>helen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5350380"/>
                  </a:ext>
                </a:extLst>
              </a:tr>
            </a:tbl>
          </a:graphicData>
        </a:graphic>
      </p:graphicFrame>
      <p:sp>
        <p:nvSpPr>
          <p:cNvPr id="8" name="Shape 322">
            <a:extLst>
              <a:ext uri="{FF2B5EF4-FFF2-40B4-BE49-F238E27FC236}">
                <a16:creationId xmlns:a16="http://schemas.microsoft.com/office/drawing/2014/main" id="{932ECB0C-CC3E-4DD2-93FD-4F72765185F0}"/>
              </a:ext>
            </a:extLst>
          </p:cNvPr>
          <p:cNvSpPr txBox="1"/>
          <p:nvPr/>
        </p:nvSpPr>
        <p:spPr>
          <a:xfrm>
            <a:off x="311700" y="242940"/>
            <a:ext cx="8520600" cy="584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1. </a:t>
            </a:r>
            <a:r>
              <a:rPr lang="en-US" sz="2400" dirty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</a:rPr>
              <a:t>What are the unique game and channels in stream table</a:t>
            </a:r>
            <a:r>
              <a:rPr lang="en-US" sz="2400" dirty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4645444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4056">
            <a:alpha val="82490"/>
          </a:srgbClr>
        </a:solidFill>
        <a:effectLst/>
      </p:bgPr>
    </p:bg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 txBox="1"/>
          <p:nvPr/>
        </p:nvSpPr>
        <p:spPr>
          <a:xfrm>
            <a:off x="753000" y="1543050"/>
            <a:ext cx="76380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2. Most popular games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92137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311700" y="139953"/>
            <a:ext cx="3998706" cy="12780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20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2. </a:t>
            </a:r>
            <a:r>
              <a:rPr lang="en-US" sz="2400" dirty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What are the most popular games on stream table?</a:t>
            </a:r>
            <a:endParaRPr lang="en-US" sz="2000" dirty="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" name="Shape 323"/>
          <p:cNvSpPr txBox="1"/>
          <p:nvPr/>
        </p:nvSpPr>
        <p:spPr>
          <a:xfrm>
            <a:off x="311701" y="3491948"/>
            <a:ext cx="3998705" cy="1517602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600" b="0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en-US" sz="1600" b="0" dirty="0">
                <a:solidFill>
                  <a:srgbClr val="FFFF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game</a:t>
            </a:r>
            <a:r>
              <a:rPr lang="en-US" sz="1600" b="0" dirty="0">
                <a:solidFill>
                  <a:srgbClr val="FFFF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600" b="0" dirty="0">
                <a:solidFill>
                  <a:srgbClr val="FFFF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COUNT</a:t>
            </a:r>
            <a:r>
              <a:rPr lang="en-US" sz="1600" b="0" dirty="0">
                <a:solidFill>
                  <a:srgbClr val="FFFF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b="0" dirty="0">
                <a:solidFill>
                  <a:srgbClr val="FFFF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player</a:t>
            </a:r>
            <a:r>
              <a:rPr lang="en-US" sz="1600" b="0" dirty="0">
                <a:solidFill>
                  <a:srgbClr val="FFFF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600" b="0" dirty="0">
                <a:solidFill>
                  <a:srgbClr val="FFFF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en-US" sz="1600" b="0" dirty="0">
                <a:solidFill>
                  <a:srgbClr val="FFFF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dirty="0">
                <a:solidFill>
                  <a:srgbClr val="CE917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'Players'</a:t>
            </a:r>
            <a:endParaRPr lang="en-US" sz="1600" b="0" dirty="0">
              <a:solidFill>
                <a:srgbClr val="FFFFFF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0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en-US" sz="1600" b="0" dirty="0">
                <a:solidFill>
                  <a:srgbClr val="FFFF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stream</a:t>
            </a:r>
          </a:p>
          <a:p>
            <a:r>
              <a:rPr lang="en-US" sz="1600" b="0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GROUP</a:t>
            </a:r>
            <a:r>
              <a:rPr lang="en-US" sz="1600" b="0" dirty="0">
                <a:solidFill>
                  <a:srgbClr val="FFFF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BY</a:t>
            </a:r>
            <a:r>
              <a:rPr lang="en-US" sz="1600" b="0" dirty="0">
                <a:solidFill>
                  <a:srgbClr val="FFFF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1</a:t>
            </a:r>
          </a:p>
          <a:p>
            <a:r>
              <a:rPr lang="en-US" sz="1600" b="0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ORDER</a:t>
            </a:r>
            <a:r>
              <a:rPr lang="en-US" sz="1600" b="0" dirty="0">
                <a:solidFill>
                  <a:srgbClr val="FFFF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BY</a:t>
            </a:r>
            <a:r>
              <a:rPr lang="en-US" sz="1600" b="0" dirty="0">
                <a:solidFill>
                  <a:srgbClr val="FFFF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2 </a:t>
            </a:r>
            <a:r>
              <a:rPr lang="en-US" sz="1600" b="0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DESC</a:t>
            </a:r>
            <a:endParaRPr lang="en-US" sz="1600" b="0" dirty="0">
              <a:solidFill>
                <a:srgbClr val="FFFFFF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latin typeface="Courier New" panose="02070309020205020404" pitchFamily="49" charset="0"/>
              <a:ea typeface="Courier New"/>
              <a:cs typeface="Courier New" panose="02070309020205020404" pitchFamily="49" charset="0"/>
              <a:sym typeface="Courier New"/>
            </a:endParaRPr>
          </a:p>
        </p:txBody>
      </p:sp>
      <p:sp>
        <p:nvSpPr>
          <p:cNvPr id="324" name="Shape 324"/>
          <p:cNvSpPr txBox="1"/>
          <p:nvPr/>
        </p:nvSpPr>
        <p:spPr>
          <a:xfrm>
            <a:off x="311700" y="1740348"/>
            <a:ext cx="3998706" cy="1429233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indent="-304800">
              <a:lnSpc>
                <a:spcPct val="115000"/>
              </a:lnSpc>
              <a:buSzPts val="1200"/>
              <a:buFont typeface="Roboto"/>
              <a:buChar char="●"/>
            </a:pPr>
            <a:r>
              <a:rPr lang="en-US" sz="1200" dirty="0">
                <a:latin typeface="Roboto"/>
                <a:ea typeface="Roboto"/>
                <a:sym typeface="Roboto"/>
              </a:rPr>
              <a:t>In the left table you can see how many players each game have on twitch stream.</a:t>
            </a:r>
          </a:p>
          <a:p>
            <a:pPr marL="152400">
              <a:lnSpc>
                <a:spcPct val="115000"/>
              </a:lnSpc>
              <a:buSzPts val="1200"/>
            </a:pPr>
            <a:endParaRPr lang="en-US" sz="1200" dirty="0">
              <a:latin typeface="Roboto"/>
              <a:ea typeface="Roboto"/>
              <a:sym typeface="Roboto"/>
            </a:endParaRPr>
          </a:p>
          <a:p>
            <a:pPr marL="457200" indent="-304800">
              <a:lnSpc>
                <a:spcPct val="115000"/>
              </a:lnSpc>
              <a:buSzPts val="1200"/>
              <a:buFont typeface="Roboto"/>
              <a:buChar char="●"/>
            </a:pPr>
            <a:r>
              <a:rPr lang="en-US" sz="1200" dirty="0">
                <a:latin typeface="Roboto"/>
                <a:ea typeface="Roboto"/>
                <a:sym typeface="Roboto"/>
              </a:rPr>
              <a:t>The most player game is League of legends known as LOL with 2 times more player on twitch than second rank.</a:t>
            </a:r>
          </a:p>
          <a:p>
            <a:pPr marL="457200" indent="-304800">
              <a:lnSpc>
                <a:spcPct val="115000"/>
              </a:lnSpc>
              <a:buSzPts val="1200"/>
              <a:buFont typeface="Roboto"/>
              <a:buChar char="●"/>
            </a:pPr>
            <a:endParaRPr lang="en-US" sz="1200" dirty="0">
              <a:latin typeface="Roboto"/>
              <a:ea typeface="Roboto"/>
              <a:sym typeface="Roboto"/>
            </a:endParaRPr>
          </a:p>
          <a:p>
            <a:pPr marL="457200" indent="-304800">
              <a:lnSpc>
                <a:spcPct val="115000"/>
              </a:lnSpc>
              <a:buSzPts val="1200"/>
              <a:buFont typeface="Roboto"/>
              <a:buChar char="●"/>
            </a:pPr>
            <a:endParaRPr lang="en-US" sz="1200" dirty="0">
              <a:latin typeface="Roboto"/>
              <a:ea typeface="Roboto"/>
              <a:sym typeface="Roboto"/>
            </a:endParaRPr>
          </a:p>
          <a:p>
            <a:pPr marL="152400"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</a:pPr>
            <a:endParaRPr lang="en-US" sz="1200"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endParaRPr sz="12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325" name="Shape 325"/>
          <p:cNvGraphicFramePr/>
          <p:nvPr>
            <p:extLst>
              <p:ext uri="{D42A27DB-BD31-4B8C-83A1-F6EECF244321}">
                <p14:modId xmlns:p14="http://schemas.microsoft.com/office/powerpoint/2010/main" val="3638054109"/>
              </p:ext>
            </p:extLst>
          </p:nvPr>
        </p:nvGraphicFramePr>
        <p:xfrm>
          <a:off x="4725088" y="139953"/>
          <a:ext cx="4107212" cy="4863594"/>
        </p:xfrm>
        <a:graphic>
          <a:graphicData uri="http://schemas.openxmlformats.org/drawingml/2006/table">
            <a:tbl>
              <a:tblPr>
                <a:noFill/>
                <a:tableStyleId>{8628B589-4659-4227-9C68-565DD4A46BFE}</a:tableStyleId>
              </a:tblPr>
              <a:tblGrid>
                <a:gridCol w="20536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53606">
                  <a:extLst>
                    <a:ext uri="{9D8B030D-6E8A-4147-A177-3AD203B41FA5}">
                      <a16:colId xmlns:a16="http://schemas.microsoft.com/office/drawing/2014/main" val="2900090843"/>
                    </a:ext>
                  </a:extLst>
                </a:gridCol>
              </a:tblGrid>
              <a:tr h="208314">
                <a:tc>
                  <a:txBody>
                    <a:bodyPr/>
                    <a:lstStyle/>
                    <a:p>
                      <a:pPr algn="ctr"/>
                      <a:r>
                        <a:rPr lang="en-US" sz="1050" b="1" cap="none" spc="0" dirty="0">
                          <a:ln w="6600">
                            <a:solidFill>
                              <a:schemeClr val="accent2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dist="38100" dir="2700000" algn="tl" rotWithShape="0">
                              <a:schemeClr val="accent2"/>
                            </a:outerShdw>
                          </a:effectLst>
                        </a:rPr>
                        <a:t>Games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 cap="none" spc="0" dirty="0">
                          <a:ln w="6600">
                            <a:solidFill>
                              <a:schemeClr val="accent2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dist="38100" dir="2700000" algn="tl" rotWithShape="0">
                              <a:schemeClr val="accent2"/>
                            </a:outerShdw>
                          </a:effectLst>
                        </a:rPr>
                        <a:t>Players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04056">
                        <a:alpha val="8249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831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  <a:effectLst/>
                        </a:rPr>
                        <a:t>League of Legends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>
                          <a:solidFill>
                            <a:schemeClr val="tx1"/>
                          </a:solidFill>
                          <a:effectLst/>
                        </a:rPr>
                        <a:t>1070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3401037"/>
                  </a:ext>
                </a:extLst>
              </a:tr>
              <a:tr h="20831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  <a:effectLst/>
                        </a:rPr>
                        <a:t>Dota 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>
                          <a:solidFill>
                            <a:schemeClr val="tx1"/>
                          </a:solidFill>
                          <a:effectLst/>
                        </a:rPr>
                        <a:t>472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5547663"/>
                  </a:ext>
                </a:extLst>
              </a:tr>
              <a:tr h="318178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  <a:effectLst/>
                        </a:rPr>
                        <a:t>Counter-Strike: Global Offensive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>
                          <a:solidFill>
                            <a:schemeClr val="tx1"/>
                          </a:solidFill>
                          <a:effectLst/>
                        </a:rPr>
                        <a:t>302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6600473"/>
                  </a:ext>
                </a:extLst>
              </a:tr>
              <a:tr h="20831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  <a:effectLst/>
                        </a:rPr>
                        <a:t>DayZ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>
                          <a:solidFill>
                            <a:schemeClr val="tx1"/>
                          </a:solidFill>
                          <a:effectLst/>
                        </a:rPr>
                        <a:t>239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9663495"/>
                  </a:ext>
                </a:extLst>
              </a:tr>
              <a:tr h="208314"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chemeClr val="tx1"/>
                          </a:solidFill>
                          <a:effectLst/>
                        </a:rPr>
                        <a:t>Heroes of the Storm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>
                          <a:solidFill>
                            <a:schemeClr val="tx1"/>
                          </a:solidFill>
                          <a:effectLst/>
                        </a:rPr>
                        <a:t>210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0670057"/>
                  </a:ext>
                </a:extLst>
              </a:tr>
              <a:tr h="318178"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chemeClr val="tx1"/>
                          </a:solidFill>
                          <a:effectLst/>
                        </a:rPr>
                        <a:t>The Binding of Isaac: Rebirth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>
                          <a:solidFill>
                            <a:schemeClr val="tx1"/>
                          </a:solidFill>
                          <a:effectLst/>
                        </a:rPr>
                        <a:t>171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3100905"/>
                  </a:ext>
                </a:extLst>
              </a:tr>
              <a:tr h="20831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  <a:effectLst/>
                        </a:rPr>
                        <a:t>Gaming Talk Shows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>
                          <a:solidFill>
                            <a:schemeClr val="tx1"/>
                          </a:solidFill>
                          <a:effectLst/>
                        </a:rPr>
                        <a:t>170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7141839"/>
                  </a:ext>
                </a:extLst>
              </a:tr>
              <a:tr h="318178"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chemeClr val="tx1"/>
                          </a:solidFill>
                          <a:effectLst/>
                        </a:rPr>
                        <a:t>Hearthstone: Heroes of Warcraft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>
                          <a:solidFill>
                            <a:schemeClr val="tx1"/>
                          </a:solidFill>
                          <a:effectLst/>
                        </a:rPr>
                        <a:t>90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3623458"/>
                  </a:ext>
                </a:extLst>
              </a:tr>
              <a:tr h="20831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  <a:effectLst/>
                        </a:rPr>
                        <a:t>World of Tanks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tx1"/>
                          </a:solidFill>
                          <a:effectLst/>
                        </a:rPr>
                        <a:t>86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5654518"/>
                  </a:ext>
                </a:extLst>
              </a:tr>
              <a:tr h="20831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  <a:effectLst/>
                        </a:rPr>
                        <a:t>Agar.io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tx1"/>
                          </a:solidFill>
                          <a:effectLst/>
                        </a:rPr>
                        <a:t>71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375310"/>
                  </a:ext>
                </a:extLst>
              </a:tr>
              <a:tr h="208314"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chemeClr val="tx1"/>
                          </a:solidFill>
                          <a:effectLst/>
                        </a:rPr>
                        <a:t>Rocket League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tx1"/>
                          </a:solidFill>
                          <a:effectLst/>
                        </a:rPr>
                        <a:t>49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4605130"/>
                  </a:ext>
                </a:extLst>
              </a:tr>
              <a:tr h="208314"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chemeClr val="tx1"/>
                          </a:solidFill>
                          <a:effectLst/>
                        </a:rPr>
                        <a:t>SpeedRunners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tx1"/>
                          </a:solidFill>
                          <a:effectLst/>
                        </a:rPr>
                        <a:t>20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7767659"/>
                  </a:ext>
                </a:extLst>
              </a:tr>
              <a:tr h="208314"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chemeClr val="tx1"/>
                          </a:solidFill>
                          <a:effectLst/>
                        </a:rPr>
                        <a:t>ARK: Survival Evolved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tx1"/>
                          </a:solidFill>
                          <a:effectLst/>
                        </a:rPr>
                        <a:t>19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6818087"/>
                  </a:ext>
                </a:extLst>
              </a:tr>
              <a:tr h="208314"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chemeClr val="tx1"/>
                          </a:solidFill>
                          <a:effectLst/>
                        </a:rPr>
                        <a:t>Duck Game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4265261"/>
                  </a:ext>
                </a:extLst>
              </a:tr>
              <a:tr h="208314"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chemeClr val="tx1"/>
                          </a:solidFill>
                          <a:effectLst/>
                        </a:rPr>
                        <a:t>Fallout 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2911683"/>
                  </a:ext>
                </a:extLst>
              </a:tr>
              <a:tr h="208314"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chemeClr val="tx1"/>
                          </a:solidFill>
                          <a:effectLst/>
                        </a:rPr>
                        <a:t>Batman: Arkham Knight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9444623"/>
                  </a:ext>
                </a:extLst>
              </a:tr>
              <a:tr h="20831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  <a:effectLst/>
                        </a:rPr>
                        <a:t>Breaking Point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8314"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chemeClr val="tx1"/>
                          </a:solidFill>
                          <a:effectLst/>
                        </a:rPr>
                        <a:t>Block N Load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6309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  <a:effectLst/>
                        </a:rPr>
                        <a:t>Devil May Cry 4: Special Edition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0AFC3FD-152C-F31D-9D8D-1FAEC8006F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1875" y="3520"/>
            <a:ext cx="7709969" cy="51399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F90570D-77EA-D6D3-078F-6365153F5EC9}"/>
              </a:ext>
            </a:extLst>
          </p:cNvPr>
          <p:cNvSpPr txBox="1"/>
          <p:nvPr/>
        </p:nvSpPr>
        <p:spPr>
          <a:xfrm>
            <a:off x="79512" y="276808"/>
            <a:ext cx="1789044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The chart is</a:t>
            </a:r>
          </a:p>
          <a:p>
            <a:r>
              <a:rPr lang="en-US" dirty="0"/>
              <a:t>right-skewed so it means first four games get the most view than the rest</a:t>
            </a:r>
          </a:p>
        </p:txBody>
      </p:sp>
    </p:spTree>
    <p:extLst>
      <p:ext uri="{BB962C8B-B14F-4D97-AF65-F5344CB8AC3E}">
        <p14:creationId xmlns:p14="http://schemas.microsoft.com/office/powerpoint/2010/main" val="1934730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4056">
            <a:alpha val="82490"/>
          </a:srgbClr>
        </a:solidFill>
        <a:effectLst/>
      </p:bgPr>
    </p:bg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 txBox="1"/>
          <p:nvPr/>
        </p:nvSpPr>
        <p:spPr>
          <a:xfrm>
            <a:off x="753000" y="1543050"/>
            <a:ext cx="76380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3. </a:t>
            </a:r>
            <a:r>
              <a:rPr lang="en-US" sz="4800" dirty="0" err="1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Locatoin</a:t>
            </a:r>
            <a:r>
              <a:rPr lang="en-US" sz="4800" dirty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 of </a:t>
            </a:r>
            <a:r>
              <a:rPr lang="en-US" sz="4800" dirty="0" err="1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LoL</a:t>
            </a:r>
            <a:r>
              <a:rPr lang="en-US" sz="4800" dirty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 stream viewers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43027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311699" y="218187"/>
            <a:ext cx="4425949" cy="920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3. </a:t>
            </a:r>
            <a:r>
              <a:rPr lang="en-US" sz="2400" dirty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Where are most </a:t>
            </a:r>
            <a:r>
              <a:rPr lang="en-US" sz="2400" dirty="0" err="1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LoL</a:t>
            </a:r>
            <a:r>
              <a:rPr lang="en-US" sz="2400" dirty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stream viewers located?</a:t>
            </a:r>
          </a:p>
        </p:txBody>
      </p:sp>
      <p:sp>
        <p:nvSpPr>
          <p:cNvPr id="323" name="Shape 323"/>
          <p:cNvSpPr txBox="1"/>
          <p:nvPr/>
        </p:nvSpPr>
        <p:spPr>
          <a:xfrm>
            <a:off x="311700" y="3154640"/>
            <a:ext cx="4425951" cy="1848907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600" b="0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en-US" sz="1600" b="0" dirty="0">
                <a:solidFill>
                  <a:srgbClr val="FFFF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country</a:t>
            </a:r>
            <a:r>
              <a:rPr lang="en-US" sz="1600" b="0" dirty="0">
                <a:solidFill>
                  <a:srgbClr val="FFFF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600" b="0" dirty="0">
                <a:solidFill>
                  <a:srgbClr val="FFFF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COUNT</a:t>
            </a:r>
            <a:r>
              <a:rPr lang="en-US" sz="1600" b="0" dirty="0">
                <a:solidFill>
                  <a:srgbClr val="FFFF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b="0" dirty="0">
                <a:solidFill>
                  <a:srgbClr val="FFFF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sz="1600" b="0" dirty="0">
                <a:solidFill>
                  <a:srgbClr val="FFFF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600" b="0" dirty="0">
                <a:solidFill>
                  <a:srgbClr val="FFFF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en-US" sz="1600" b="0" dirty="0">
                <a:solidFill>
                  <a:srgbClr val="FFFF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dirty="0">
                <a:solidFill>
                  <a:srgbClr val="CE917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'LOL Players'</a:t>
            </a:r>
            <a:r>
              <a:rPr lang="en-US" sz="1600" b="0" dirty="0">
                <a:solidFill>
                  <a:srgbClr val="FFFF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US" sz="1600" b="0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en-US" sz="1600" b="0" dirty="0">
                <a:solidFill>
                  <a:srgbClr val="FFFF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stream</a:t>
            </a:r>
          </a:p>
          <a:p>
            <a:r>
              <a:rPr lang="en-US" sz="1600" b="0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WHERE</a:t>
            </a:r>
            <a:r>
              <a:rPr lang="en-US" sz="1600" b="0" dirty="0">
                <a:solidFill>
                  <a:srgbClr val="FFFF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 </a:t>
            </a:r>
            <a:r>
              <a:rPr lang="en-US" sz="1600" b="0" dirty="0">
                <a:solidFill>
                  <a:srgbClr val="FFFF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b="0" dirty="0">
                <a:solidFill>
                  <a:srgbClr val="FFFF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game = </a:t>
            </a:r>
            <a:r>
              <a:rPr lang="en-US" sz="1600" b="0" dirty="0">
                <a:solidFill>
                  <a:srgbClr val="CE917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'League of Legends'</a:t>
            </a:r>
            <a:r>
              <a:rPr lang="en-US" sz="1600" b="0" dirty="0">
                <a:solidFill>
                  <a:srgbClr val="FFFF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sz="1600" b="0" dirty="0">
              <a:solidFill>
                <a:srgbClr val="FFFFFF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0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GROUP</a:t>
            </a:r>
            <a:r>
              <a:rPr lang="en-US" sz="1600" b="0" dirty="0">
                <a:solidFill>
                  <a:srgbClr val="FFFF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BY</a:t>
            </a:r>
            <a:r>
              <a:rPr lang="en-US" sz="1600" b="0" dirty="0">
                <a:solidFill>
                  <a:srgbClr val="FFFF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1</a:t>
            </a:r>
          </a:p>
          <a:p>
            <a:r>
              <a:rPr lang="en-US" sz="1600" b="0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ORDER</a:t>
            </a:r>
            <a:r>
              <a:rPr lang="en-US" sz="1600" b="0" dirty="0">
                <a:solidFill>
                  <a:srgbClr val="FFFF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BY</a:t>
            </a:r>
            <a:r>
              <a:rPr lang="en-US" sz="1600" b="0" dirty="0">
                <a:solidFill>
                  <a:srgbClr val="FFFF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2 </a:t>
            </a:r>
            <a:r>
              <a:rPr lang="en-US" sz="1600" b="0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DESC</a:t>
            </a:r>
            <a:endParaRPr lang="en-US" sz="1600" b="0" dirty="0">
              <a:solidFill>
                <a:srgbClr val="FFFFFF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latin typeface="Courier New" panose="02070309020205020404" pitchFamily="49" charset="0"/>
              <a:ea typeface="Courier New"/>
              <a:cs typeface="Courier New" panose="02070309020205020404" pitchFamily="49" charset="0"/>
              <a:sym typeface="Courier New"/>
            </a:endParaRPr>
          </a:p>
        </p:txBody>
      </p:sp>
      <p:sp>
        <p:nvSpPr>
          <p:cNvPr id="324" name="Shape 324"/>
          <p:cNvSpPr txBox="1"/>
          <p:nvPr/>
        </p:nvSpPr>
        <p:spPr>
          <a:xfrm>
            <a:off x="311700" y="1274243"/>
            <a:ext cx="4425950" cy="1747253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indent="-304800">
              <a:lnSpc>
                <a:spcPct val="115000"/>
              </a:lnSpc>
              <a:buSzPts val="1200"/>
              <a:buFont typeface="Roboto"/>
              <a:buChar char="●"/>
            </a:pPr>
            <a:r>
              <a:rPr lang="en-US" sz="1200" dirty="0">
                <a:latin typeface="Roboto"/>
                <a:ea typeface="Roboto"/>
                <a:sym typeface="Roboto"/>
              </a:rPr>
              <a:t>You can see the location of LOL players in the table on the right.</a:t>
            </a:r>
          </a:p>
          <a:p>
            <a:pPr marL="457200" indent="-304800">
              <a:lnSpc>
                <a:spcPct val="115000"/>
              </a:lnSpc>
              <a:buSzPts val="1200"/>
              <a:buFont typeface="Roboto"/>
              <a:buChar char="●"/>
            </a:pPr>
            <a:r>
              <a:rPr lang="en-US" sz="1200" dirty="0">
                <a:latin typeface="Roboto"/>
                <a:ea typeface="Roboto"/>
                <a:sym typeface="Roboto"/>
              </a:rPr>
              <a:t>I exclude countries that have less than 10 players on LOL game but you can see full result if you run the below prompt.</a:t>
            </a:r>
          </a:p>
          <a:p>
            <a:pPr marL="457200" indent="-304800">
              <a:lnSpc>
                <a:spcPct val="115000"/>
              </a:lnSpc>
              <a:buSzPts val="1200"/>
              <a:buFont typeface="Roboto"/>
              <a:buChar char="●"/>
            </a:pPr>
            <a:r>
              <a:rPr lang="en-US" sz="1200" dirty="0">
                <a:latin typeface="Roboto"/>
                <a:ea typeface="Roboto"/>
                <a:sym typeface="Roboto"/>
              </a:rPr>
              <a:t>Most players of LOL are from U.S and they are about 7 time more than second rank .</a:t>
            </a:r>
          </a:p>
          <a:p>
            <a:pPr marL="457200" indent="-304800">
              <a:lnSpc>
                <a:spcPct val="115000"/>
              </a:lnSpc>
              <a:buSzPts val="1200"/>
              <a:buFont typeface="Roboto"/>
              <a:buChar char="●"/>
            </a:pPr>
            <a:endParaRPr lang="en-US" sz="1200" dirty="0">
              <a:latin typeface="Roboto"/>
              <a:ea typeface="Roboto"/>
              <a:sym typeface="Roboto"/>
            </a:endParaRPr>
          </a:p>
          <a:p>
            <a:pPr marL="152400"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</a:pPr>
            <a:endParaRPr lang="en-US" sz="1200"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endParaRPr sz="12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6" name="Shape 325">
            <a:extLst>
              <a:ext uri="{FF2B5EF4-FFF2-40B4-BE49-F238E27FC236}">
                <a16:creationId xmlns:a16="http://schemas.microsoft.com/office/drawing/2014/main" id="{465264CB-4839-47A5-B93B-668C167ED3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60317258"/>
              </p:ext>
            </p:extLst>
          </p:nvPr>
        </p:nvGraphicFramePr>
        <p:xfrm>
          <a:off x="5102088" y="218187"/>
          <a:ext cx="3730212" cy="4785360"/>
        </p:xfrm>
        <a:graphic>
          <a:graphicData uri="http://schemas.openxmlformats.org/drawingml/2006/table">
            <a:tbl>
              <a:tblPr>
                <a:noFill/>
                <a:tableStyleId>{8628B589-4659-4227-9C68-565DD4A46BFE}</a:tableStyleId>
              </a:tblPr>
              <a:tblGrid>
                <a:gridCol w="16356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945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2615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effectLst/>
                        </a:rPr>
                        <a:t>Country</a:t>
                      </a:r>
                    </a:p>
                  </a:txBody>
                  <a:tcPr anchor="ctr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effectLst/>
                        </a:rPr>
                        <a:t>LOL Players</a:t>
                      </a:r>
                    </a:p>
                  </a:txBody>
                  <a:tcPr anchor="ctr">
                    <a:solidFill>
                      <a:srgbClr val="204056">
                        <a:alpha val="8249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3956"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chemeClr val="tx1"/>
                          </a:solidFill>
                          <a:effectLst/>
                        </a:rPr>
                        <a:t>US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chemeClr val="tx1"/>
                          </a:solidFill>
                          <a:effectLst/>
                        </a:rPr>
                        <a:t>447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9675043"/>
                  </a:ext>
                </a:extLst>
              </a:tr>
              <a:tr h="193956"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chemeClr val="tx1"/>
                          </a:solidFill>
                          <a:effectLst/>
                        </a:rPr>
                        <a:t>DE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66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3257427"/>
                  </a:ext>
                </a:extLst>
              </a:tr>
              <a:tr h="193956"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CA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chemeClr val="tx1"/>
                          </a:solidFill>
                          <a:effectLst/>
                        </a:rPr>
                        <a:t>64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6818212"/>
                  </a:ext>
                </a:extLst>
              </a:tr>
              <a:tr h="193956"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chemeClr val="tx1"/>
                          </a:solidFill>
                          <a:effectLst/>
                        </a:rPr>
                        <a:t>NULL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49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9880285"/>
                  </a:ext>
                </a:extLst>
              </a:tr>
              <a:tr h="193956"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GB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chemeClr val="tx1"/>
                          </a:solidFill>
                          <a:effectLst/>
                        </a:rPr>
                        <a:t>45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4865591"/>
                  </a:ext>
                </a:extLst>
              </a:tr>
              <a:tr h="193956"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TR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28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3449698"/>
                  </a:ext>
                </a:extLst>
              </a:tr>
              <a:tr h="193956"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BR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chemeClr val="tx1"/>
                          </a:solidFill>
                          <a:effectLst/>
                        </a:rPr>
                        <a:t>25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8872953"/>
                  </a:ext>
                </a:extLst>
              </a:tr>
              <a:tr h="193956"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DK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20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6249140"/>
                  </a:ext>
                </a:extLst>
              </a:tr>
              <a:tr h="193956"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PL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chemeClr val="tx1"/>
                          </a:solidFill>
                          <a:effectLst/>
                        </a:rPr>
                        <a:t>19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2711302"/>
                  </a:ext>
                </a:extLst>
              </a:tr>
              <a:tr h="193956"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NL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chemeClr val="tx1"/>
                          </a:solidFill>
                          <a:effectLst/>
                        </a:rPr>
                        <a:t>17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7059597"/>
                  </a:ext>
                </a:extLst>
              </a:tr>
              <a:tr h="193956"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BE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chemeClr val="tx1"/>
                          </a:solidFill>
                          <a:effectLst/>
                        </a:rPr>
                        <a:t>17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3743063"/>
                  </a:ext>
                </a:extLst>
              </a:tr>
              <a:tr h="193956"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SE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chemeClr val="tx1"/>
                          </a:solidFill>
                          <a:effectLst/>
                        </a:rPr>
                        <a:t>16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1219615"/>
                  </a:ext>
                </a:extLst>
              </a:tr>
              <a:tr h="193956"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RO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16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4001754"/>
                  </a:ext>
                </a:extLst>
              </a:tr>
              <a:tr h="193956"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chemeClr val="tx1"/>
                          </a:solidFill>
                          <a:effectLst/>
                        </a:rPr>
                        <a:t>MX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chemeClr val="tx1"/>
                          </a:solidFill>
                          <a:effectLst/>
                        </a:rPr>
                        <a:t>16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5861027"/>
                  </a:ext>
                </a:extLst>
              </a:tr>
              <a:tr h="193956"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PT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chemeClr val="tx1"/>
                          </a:solidFill>
                          <a:effectLst/>
                        </a:rPr>
                        <a:t>15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3555306"/>
                  </a:ext>
                </a:extLst>
              </a:tr>
              <a:tr h="193956"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FR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15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645486"/>
                  </a:ext>
                </a:extLst>
              </a:tr>
              <a:tr h="193956"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AU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chemeClr val="tx1"/>
                          </a:solidFill>
                          <a:effectLst/>
                        </a:rPr>
                        <a:t>15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3068286"/>
                  </a:ext>
                </a:extLst>
              </a:tr>
              <a:tr h="193956"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NO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chemeClr val="tx1"/>
                          </a:solidFill>
                          <a:effectLst/>
                        </a:rPr>
                        <a:t>13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1378381"/>
                  </a:ext>
                </a:extLst>
              </a:tr>
              <a:tr h="193956"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IT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chemeClr val="tx1"/>
                          </a:solidFill>
                          <a:effectLst/>
                        </a:rPr>
                        <a:t>13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6538639"/>
                  </a:ext>
                </a:extLst>
              </a:tr>
              <a:tr h="193956"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GR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chemeClr val="tx1"/>
                          </a:solidFill>
                          <a:effectLst/>
                        </a:rPr>
                        <a:t>10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3956"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ES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chemeClr val="tx1"/>
                          </a:solidFill>
                          <a:effectLst/>
                        </a:rPr>
                        <a:t>10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64000125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529</TotalTime>
  <Words>1267</Words>
  <Application>Microsoft Office PowerPoint</Application>
  <PresentationFormat>On-screen Show (16:9)</PresentationFormat>
  <Paragraphs>351</Paragraphs>
  <Slides>19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19</vt:i4>
      </vt:variant>
    </vt:vector>
  </HeadingPairs>
  <TitlesOfParts>
    <vt:vector size="31" baseType="lpstr">
      <vt:lpstr>Roboto Thin</vt:lpstr>
      <vt:lpstr>Segoe UI</vt:lpstr>
      <vt:lpstr>Arial</vt:lpstr>
      <vt:lpstr>Dosis</vt:lpstr>
      <vt:lpstr>Roboto</vt:lpstr>
      <vt:lpstr>Calibri</vt:lpstr>
      <vt:lpstr>Roboto Black</vt:lpstr>
      <vt:lpstr>Apercu</vt:lpstr>
      <vt:lpstr>Courier New</vt:lpstr>
      <vt:lpstr>Simple Light</vt:lpstr>
      <vt:lpstr>Simple Light</vt:lpstr>
      <vt:lpstr>Simple Light</vt:lpstr>
      <vt:lpstr>PowerPoint Presentation</vt:lpstr>
      <vt:lpstr>Table of Contents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You can see better view of LOL whereabouts in chart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SQL Capstone Templates</dc:title>
  <cp:lastModifiedBy>reza eshghi</cp:lastModifiedBy>
  <cp:revision>62</cp:revision>
  <dcterms:modified xsi:type="dcterms:W3CDTF">2024-01-12T10:22:28Z</dcterms:modified>
</cp:coreProperties>
</file>